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9FB8CD"/>
    <a:srgbClr val="60B5CC"/>
    <a:srgbClr val="755975"/>
    <a:srgbClr val="759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399"/>
        <p:guide pos="3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-192941" y="647699"/>
            <a:ext cx="5109746" cy="5133109"/>
          </a:xfrm>
          <a:prstGeom prst="ellipse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97739" y="2761821"/>
            <a:ext cx="7708900" cy="874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id-ID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2016</a:t>
            </a:r>
            <a:r>
              <a:rPr lang="zh-CN" altLang="id-ID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届建筑系就业工作汇报</a:t>
            </a:r>
            <a:endParaRPr lang="zh-CN" altLang="id-ID" sz="4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91401" y="2521368"/>
            <a:ext cx="60959" cy="13335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443" name="图片 10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023" t="20396" r="18552" b="31787"/>
          <a:stretch>
            <a:fillRect/>
          </a:stretch>
        </p:blipFill>
        <p:spPr bwMode="auto">
          <a:xfrm>
            <a:off x="1442720" y="2220595"/>
            <a:ext cx="1837690" cy="18167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ldLvl="0" animBg="1"/>
      <p:bldP spid="1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20700" y="1129664"/>
            <a:ext cx="6908800" cy="485775"/>
            <a:chOff x="7708" y="2055"/>
            <a:chExt cx="10880" cy="765"/>
          </a:xfrm>
        </p:grpSpPr>
        <p:sp>
          <p:nvSpPr>
            <p:cNvPr id="23" name="Rectangle 22"/>
            <p:cNvSpPr/>
            <p:nvPr/>
          </p:nvSpPr>
          <p:spPr>
            <a:xfrm>
              <a:off x="7708" y="2055"/>
              <a:ext cx="928" cy="7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636" y="2055"/>
              <a:ext cx="9952" cy="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落实毕业生跟踪制度</a:t>
              </a:r>
              <a:endParaRPr lang="zh-CN" altLang="zh-CN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2" name="组合 1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3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6" name="图片 10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" name="AutoShape 108"/>
          <p:cNvSpPr/>
          <p:nvPr/>
        </p:nvSpPr>
        <p:spPr bwMode="auto">
          <a:xfrm>
            <a:off x="746022" y="1210444"/>
            <a:ext cx="137660" cy="1376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" name="AutoShape 109"/>
          <p:cNvSpPr/>
          <p:nvPr/>
        </p:nvSpPr>
        <p:spPr bwMode="auto">
          <a:xfrm>
            <a:off x="677818" y="1174634"/>
            <a:ext cx="274694" cy="3666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87320" y="3200400"/>
            <a:ext cx="6812280" cy="3657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 anchor="t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毕业班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辅导员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带教老师，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走访单位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120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余家，走访学生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300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余人次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55800" y="1956435"/>
            <a:ext cx="8220710" cy="1178560"/>
            <a:chOff x="2179" y="3150"/>
            <a:chExt cx="9788" cy="1688"/>
          </a:xfrm>
        </p:grpSpPr>
        <p:grpSp>
          <p:nvGrpSpPr>
            <p:cNvPr id="21" name="Group 49"/>
            <p:cNvGrpSpPr/>
            <p:nvPr/>
          </p:nvGrpSpPr>
          <p:grpSpPr>
            <a:xfrm>
              <a:off x="2179" y="3150"/>
              <a:ext cx="9789" cy="850"/>
              <a:chOff x="1383667" y="2000246"/>
              <a:chExt cx="6216326" cy="539756"/>
            </a:xfrm>
          </p:grpSpPr>
          <p:grpSp>
            <p:nvGrpSpPr>
              <p:cNvPr id="24" name="Group 14"/>
              <p:cNvGrpSpPr/>
              <p:nvPr/>
            </p:nvGrpSpPr>
            <p:grpSpPr>
              <a:xfrm>
                <a:off x="4830092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8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1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27" name="Group 17"/>
              <p:cNvGrpSpPr/>
              <p:nvPr/>
            </p:nvGrpSpPr>
            <p:grpSpPr>
              <a:xfrm>
                <a:off x="5404496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9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2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30" name="Group 20"/>
              <p:cNvGrpSpPr/>
              <p:nvPr/>
            </p:nvGrpSpPr>
            <p:grpSpPr>
              <a:xfrm>
                <a:off x="5978900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2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3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33" name="Group 23"/>
              <p:cNvGrpSpPr/>
              <p:nvPr/>
            </p:nvGrpSpPr>
            <p:grpSpPr>
              <a:xfrm>
                <a:off x="6553304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5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26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36" name="Group 26"/>
              <p:cNvGrpSpPr/>
              <p:nvPr/>
            </p:nvGrpSpPr>
            <p:grpSpPr>
              <a:xfrm>
                <a:off x="7127708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8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29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39" name="Group 29"/>
              <p:cNvGrpSpPr/>
              <p:nvPr/>
            </p:nvGrpSpPr>
            <p:grpSpPr>
              <a:xfrm>
                <a:off x="1958071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1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32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42" name="Group 32"/>
              <p:cNvGrpSpPr/>
              <p:nvPr/>
            </p:nvGrpSpPr>
            <p:grpSpPr>
              <a:xfrm>
                <a:off x="2532475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4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35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45" name="Group 35"/>
              <p:cNvGrpSpPr/>
              <p:nvPr/>
            </p:nvGrpSpPr>
            <p:grpSpPr>
              <a:xfrm>
                <a:off x="3106879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7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38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50" name="Group 38"/>
              <p:cNvGrpSpPr/>
              <p:nvPr/>
            </p:nvGrpSpPr>
            <p:grpSpPr>
              <a:xfrm>
                <a:off x="3681283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0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41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51" name="Group 41"/>
              <p:cNvGrpSpPr/>
              <p:nvPr/>
            </p:nvGrpSpPr>
            <p:grpSpPr>
              <a:xfrm>
                <a:off x="4255687" y="2000246"/>
                <a:ext cx="472285" cy="539756"/>
                <a:chOff x="4786314" y="3540133"/>
                <a:chExt cx="411163" cy="469901"/>
              </a:xfrm>
            </p:grpSpPr>
            <p:sp>
              <p:nvSpPr>
                <p:cNvPr id="43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44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52" name="Group 44"/>
              <p:cNvGrpSpPr/>
              <p:nvPr/>
            </p:nvGrpSpPr>
            <p:grpSpPr>
              <a:xfrm>
                <a:off x="1383667" y="2000246"/>
                <a:ext cx="472285" cy="539756"/>
                <a:chOff x="4786314" y="3540133"/>
                <a:chExt cx="411163" cy="46990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6" name="Freeform 884"/>
                <p:cNvSpPr/>
                <p:nvPr/>
              </p:nvSpPr>
              <p:spPr bwMode="auto">
                <a:xfrm>
                  <a:off x="4786314" y="3786196"/>
                  <a:ext cx="411163" cy="223838"/>
                </a:xfrm>
                <a:custGeom>
                  <a:avLst/>
                  <a:gdLst/>
                  <a:ahLst/>
                  <a:cxnLst>
                    <a:cxn ang="0">
                      <a:pos x="518" y="282"/>
                    </a:cxn>
                    <a:cxn ang="0">
                      <a:pos x="0" y="282"/>
                    </a:cxn>
                    <a:cxn ang="0">
                      <a:pos x="0" y="282"/>
                    </a:cxn>
                    <a:cxn ang="0">
                      <a:pos x="2" y="254"/>
                    </a:cxn>
                    <a:cxn ang="0">
                      <a:pos x="5" y="226"/>
                    </a:cxn>
                    <a:cxn ang="0">
                      <a:pos x="12" y="199"/>
                    </a:cxn>
                    <a:cxn ang="0">
                      <a:pos x="21" y="173"/>
                    </a:cxn>
                    <a:cxn ang="0">
                      <a:pos x="32" y="148"/>
                    </a:cxn>
                    <a:cxn ang="0">
                      <a:pos x="44" y="125"/>
                    </a:cxn>
                    <a:cxn ang="0">
                      <a:pos x="60" y="103"/>
                    </a:cxn>
                    <a:cxn ang="0">
                      <a:pos x="76" y="83"/>
                    </a:cxn>
                    <a:cxn ang="0">
                      <a:pos x="95" y="66"/>
                    </a:cxn>
                    <a:cxn ang="0">
                      <a:pos x="115" y="48"/>
                    </a:cxn>
                    <a:cxn ang="0">
                      <a:pos x="136" y="34"/>
                    </a:cxn>
                    <a:cxn ang="0">
                      <a:pos x="159" y="21"/>
                    </a:cxn>
                    <a:cxn ang="0">
                      <a:pos x="183" y="13"/>
                    </a:cxn>
                    <a:cxn ang="0">
                      <a:pos x="208" y="6"/>
                    </a:cxn>
                    <a:cxn ang="0">
                      <a:pos x="233" y="2"/>
                    </a:cxn>
                    <a:cxn ang="0">
                      <a:pos x="259" y="0"/>
                    </a:cxn>
                    <a:cxn ang="0">
                      <a:pos x="259" y="0"/>
                    </a:cxn>
                    <a:cxn ang="0">
                      <a:pos x="286" y="2"/>
                    </a:cxn>
                    <a:cxn ang="0">
                      <a:pos x="312" y="6"/>
                    </a:cxn>
                    <a:cxn ang="0">
                      <a:pos x="337" y="13"/>
                    </a:cxn>
                    <a:cxn ang="0">
                      <a:pos x="361" y="21"/>
                    </a:cxn>
                    <a:cxn ang="0">
                      <a:pos x="383" y="34"/>
                    </a:cxn>
                    <a:cxn ang="0">
                      <a:pos x="405" y="48"/>
                    </a:cxn>
                    <a:cxn ang="0">
                      <a:pos x="425" y="66"/>
                    </a:cxn>
                    <a:cxn ang="0">
                      <a:pos x="442" y="83"/>
                    </a:cxn>
                    <a:cxn ang="0">
                      <a:pos x="460" y="103"/>
                    </a:cxn>
                    <a:cxn ang="0">
                      <a:pos x="474" y="125"/>
                    </a:cxn>
                    <a:cxn ang="0">
                      <a:pos x="488" y="148"/>
                    </a:cxn>
                    <a:cxn ang="0">
                      <a:pos x="499" y="173"/>
                    </a:cxn>
                    <a:cxn ang="0">
                      <a:pos x="508" y="199"/>
                    </a:cxn>
                    <a:cxn ang="0">
                      <a:pos x="513" y="226"/>
                    </a:cxn>
                    <a:cxn ang="0">
                      <a:pos x="518" y="254"/>
                    </a:cxn>
                    <a:cxn ang="0">
                      <a:pos x="518" y="282"/>
                    </a:cxn>
                    <a:cxn ang="0">
                      <a:pos x="518" y="282"/>
                    </a:cxn>
                  </a:cxnLst>
                  <a:rect l="0" t="0" r="r" b="b"/>
                  <a:pathLst>
                    <a:path w="518" h="282">
                      <a:moveTo>
                        <a:pt x="518" y="282"/>
                      </a:move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2" y="254"/>
                      </a:lnTo>
                      <a:lnTo>
                        <a:pt x="5" y="226"/>
                      </a:lnTo>
                      <a:lnTo>
                        <a:pt x="12" y="199"/>
                      </a:lnTo>
                      <a:lnTo>
                        <a:pt x="21" y="173"/>
                      </a:lnTo>
                      <a:lnTo>
                        <a:pt x="32" y="148"/>
                      </a:lnTo>
                      <a:lnTo>
                        <a:pt x="44" y="125"/>
                      </a:lnTo>
                      <a:lnTo>
                        <a:pt x="60" y="103"/>
                      </a:lnTo>
                      <a:lnTo>
                        <a:pt x="76" y="83"/>
                      </a:lnTo>
                      <a:lnTo>
                        <a:pt x="95" y="66"/>
                      </a:lnTo>
                      <a:lnTo>
                        <a:pt x="115" y="48"/>
                      </a:lnTo>
                      <a:lnTo>
                        <a:pt x="136" y="34"/>
                      </a:lnTo>
                      <a:lnTo>
                        <a:pt x="159" y="21"/>
                      </a:lnTo>
                      <a:lnTo>
                        <a:pt x="183" y="13"/>
                      </a:lnTo>
                      <a:lnTo>
                        <a:pt x="208" y="6"/>
                      </a:lnTo>
                      <a:lnTo>
                        <a:pt x="233" y="2"/>
                      </a:lnTo>
                      <a:lnTo>
                        <a:pt x="259" y="0"/>
                      </a:lnTo>
                      <a:lnTo>
                        <a:pt x="259" y="0"/>
                      </a:lnTo>
                      <a:lnTo>
                        <a:pt x="286" y="2"/>
                      </a:lnTo>
                      <a:lnTo>
                        <a:pt x="312" y="6"/>
                      </a:lnTo>
                      <a:lnTo>
                        <a:pt x="337" y="13"/>
                      </a:lnTo>
                      <a:lnTo>
                        <a:pt x="361" y="21"/>
                      </a:lnTo>
                      <a:lnTo>
                        <a:pt x="383" y="34"/>
                      </a:lnTo>
                      <a:lnTo>
                        <a:pt x="405" y="48"/>
                      </a:lnTo>
                      <a:lnTo>
                        <a:pt x="425" y="66"/>
                      </a:lnTo>
                      <a:lnTo>
                        <a:pt x="442" y="83"/>
                      </a:lnTo>
                      <a:lnTo>
                        <a:pt x="460" y="103"/>
                      </a:lnTo>
                      <a:lnTo>
                        <a:pt x="474" y="125"/>
                      </a:lnTo>
                      <a:lnTo>
                        <a:pt x="488" y="148"/>
                      </a:lnTo>
                      <a:lnTo>
                        <a:pt x="499" y="173"/>
                      </a:lnTo>
                      <a:lnTo>
                        <a:pt x="508" y="199"/>
                      </a:lnTo>
                      <a:lnTo>
                        <a:pt x="513" y="226"/>
                      </a:lnTo>
                      <a:lnTo>
                        <a:pt x="518" y="254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47" name="Freeform 885"/>
                <p:cNvSpPr/>
                <p:nvPr/>
              </p:nvSpPr>
              <p:spPr bwMode="auto">
                <a:xfrm>
                  <a:off x="4881564" y="3540133"/>
                  <a:ext cx="219075" cy="219075"/>
                </a:xfrm>
                <a:custGeom>
                  <a:avLst/>
                  <a:gdLst/>
                  <a:ahLst/>
                  <a:cxnLst>
                    <a:cxn ang="0">
                      <a:pos x="275" y="137"/>
                    </a:cxn>
                    <a:cxn ang="0">
                      <a:pos x="273" y="164"/>
                    </a:cxn>
                    <a:cxn ang="0">
                      <a:pos x="264" y="190"/>
                    </a:cxn>
                    <a:cxn ang="0">
                      <a:pos x="252" y="213"/>
                    </a:cxn>
                    <a:cxn ang="0">
                      <a:pos x="236" y="234"/>
                    </a:cxn>
                    <a:cxn ang="0">
                      <a:pos x="215" y="250"/>
                    </a:cxn>
                    <a:cxn ang="0">
                      <a:pos x="192" y="262"/>
                    </a:cxn>
                    <a:cxn ang="0">
                      <a:pos x="165" y="271"/>
                    </a:cxn>
                    <a:cxn ang="0">
                      <a:pos x="137" y="275"/>
                    </a:cxn>
                    <a:cxn ang="0">
                      <a:pos x="123" y="273"/>
                    </a:cxn>
                    <a:cxn ang="0">
                      <a:pos x="97" y="268"/>
                    </a:cxn>
                    <a:cxn ang="0">
                      <a:pos x="72" y="257"/>
                    </a:cxn>
                    <a:cxn ang="0">
                      <a:pos x="51" y="243"/>
                    </a:cxn>
                    <a:cxn ang="0">
                      <a:pos x="31" y="224"/>
                    </a:cxn>
                    <a:cxn ang="0">
                      <a:pos x="17" y="203"/>
                    </a:cxn>
                    <a:cxn ang="0">
                      <a:pos x="7" y="178"/>
                    </a:cxn>
                    <a:cxn ang="0">
                      <a:pos x="1" y="151"/>
                    </a:cxn>
                    <a:cxn ang="0">
                      <a:pos x="0" y="137"/>
                    </a:cxn>
                    <a:cxn ang="0">
                      <a:pos x="3" y="109"/>
                    </a:cxn>
                    <a:cxn ang="0">
                      <a:pos x="10" y="83"/>
                    </a:cxn>
                    <a:cxn ang="0">
                      <a:pos x="24" y="60"/>
                    </a:cxn>
                    <a:cxn ang="0">
                      <a:pos x="40" y="39"/>
                    </a:cxn>
                    <a:cxn ang="0">
                      <a:pos x="61" y="23"/>
                    </a:cxn>
                    <a:cxn ang="0">
                      <a:pos x="84" y="10"/>
                    </a:cxn>
                    <a:cxn ang="0">
                      <a:pos x="111" y="2"/>
                    </a:cxn>
                    <a:cxn ang="0">
                      <a:pos x="137" y="0"/>
                    </a:cxn>
                    <a:cxn ang="0">
                      <a:pos x="151" y="0"/>
                    </a:cxn>
                    <a:cxn ang="0">
                      <a:pos x="179" y="5"/>
                    </a:cxn>
                    <a:cxn ang="0">
                      <a:pos x="204" y="16"/>
                    </a:cxn>
                    <a:cxn ang="0">
                      <a:pos x="225" y="30"/>
                    </a:cxn>
                    <a:cxn ang="0">
                      <a:pos x="245" y="49"/>
                    </a:cxn>
                    <a:cxn ang="0">
                      <a:pos x="259" y="70"/>
                    </a:cxn>
                    <a:cxn ang="0">
                      <a:pos x="269" y="95"/>
                    </a:cxn>
                    <a:cxn ang="0">
                      <a:pos x="275" y="123"/>
                    </a:cxn>
                    <a:cxn ang="0">
                      <a:pos x="275" y="137"/>
                    </a:cxn>
                  </a:cxnLst>
                  <a:rect l="0" t="0" r="r" b="b"/>
                  <a:pathLst>
                    <a:path w="275" h="275">
                      <a:moveTo>
                        <a:pt x="275" y="137"/>
                      </a:moveTo>
                      <a:lnTo>
                        <a:pt x="275" y="137"/>
                      </a:lnTo>
                      <a:lnTo>
                        <a:pt x="275" y="151"/>
                      </a:lnTo>
                      <a:lnTo>
                        <a:pt x="273" y="164"/>
                      </a:lnTo>
                      <a:lnTo>
                        <a:pt x="269" y="178"/>
                      </a:lnTo>
                      <a:lnTo>
                        <a:pt x="264" y="190"/>
                      </a:lnTo>
                      <a:lnTo>
                        <a:pt x="259" y="203"/>
                      </a:lnTo>
                      <a:lnTo>
                        <a:pt x="252" y="213"/>
                      </a:lnTo>
                      <a:lnTo>
                        <a:pt x="245" y="224"/>
                      </a:lnTo>
                      <a:lnTo>
                        <a:pt x="236" y="234"/>
                      </a:lnTo>
                      <a:lnTo>
                        <a:pt x="225" y="243"/>
                      </a:lnTo>
                      <a:lnTo>
                        <a:pt x="215" y="250"/>
                      </a:lnTo>
                      <a:lnTo>
                        <a:pt x="204" y="257"/>
                      </a:lnTo>
                      <a:lnTo>
                        <a:pt x="192" y="262"/>
                      </a:lnTo>
                      <a:lnTo>
                        <a:pt x="179" y="268"/>
                      </a:lnTo>
                      <a:lnTo>
                        <a:pt x="165" y="271"/>
                      </a:lnTo>
                      <a:lnTo>
                        <a:pt x="151" y="273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lnTo>
                        <a:pt x="123" y="273"/>
                      </a:lnTo>
                      <a:lnTo>
                        <a:pt x="111" y="271"/>
                      </a:lnTo>
                      <a:lnTo>
                        <a:pt x="97" y="268"/>
                      </a:lnTo>
                      <a:lnTo>
                        <a:pt x="84" y="262"/>
                      </a:lnTo>
                      <a:lnTo>
                        <a:pt x="72" y="257"/>
                      </a:lnTo>
                      <a:lnTo>
                        <a:pt x="61" y="250"/>
                      </a:lnTo>
                      <a:lnTo>
                        <a:pt x="51" y="243"/>
                      </a:lnTo>
                      <a:lnTo>
                        <a:pt x="40" y="234"/>
                      </a:lnTo>
                      <a:lnTo>
                        <a:pt x="31" y="224"/>
                      </a:lnTo>
                      <a:lnTo>
                        <a:pt x="24" y="213"/>
                      </a:lnTo>
                      <a:lnTo>
                        <a:pt x="17" y="203"/>
                      </a:lnTo>
                      <a:lnTo>
                        <a:pt x="10" y="190"/>
                      </a:lnTo>
                      <a:lnTo>
                        <a:pt x="7" y="178"/>
                      </a:lnTo>
                      <a:lnTo>
                        <a:pt x="3" y="164"/>
                      </a:lnTo>
                      <a:lnTo>
                        <a:pt x="1" y="151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1" y="123"/>
                      </a:lnTo>
                      <a:lnTo>
                        <a:pt x="3" y="109"/>
                      </a:lnTo>
                      <a:lnTo>
                        <a:pt x="7" y="95"/>
                      </a:lnTo>
                      <a:lnTo>
                        <a:pt x="10" y="83"/>
                      </a:lnTo>
                      <a:lnTo>
                        <a:pt x="17" y="70"/>
                      </a:lnTo>
                      <a:lnTo>
                        <a:pt x="24" y="60"/>
                      </a:lnTo>
                      <a:lnTo>
                        <a:pt x="31" y="49"/>
                      </a:lnTo>
                      <a:lnTo>
                        <a:pt x="40" y="39"/>
                      </a:lnTo>
                      <a:lnTo>
                        <a:pt x="51" y="30"/>
                      </a:lnTo>
                      <a:lnTo>
                        <a:pt x="61" y="23"/>
                      </a:lnTo>
                      <a:lnTo>
                        <a:pt x="72" y="16"/>
                      </a:lnTo>
                      <a:lnTo>
                        <a:pt x="84" y="10"/>
                      </a:lnTo>
                      <a:lnTo>
                        <a:pt x="97" y="5"/>
                      </a:lnTo>
                      <a:lnTo>
                        <a:pt x="111" y="2"/>
                      </a:lnTo>
                      <a:lnTo>
                        <a:pt x="123" y="0"/>
                      </a:lnTo>
                      <a:lnTo>
                        <a:pt x="137" y="0"/>
                      </a:lnTo>
                      <a:lnTo>
                        <a:pt x="137" y="0"/>
                      </a:lnTo>
                      <a:lnTo>
                        <a:pt x="151" y="0"/>
                      </a:lnTo>
                      <a:lnTo>
                        <a:pt x="165" y="2"/>
                      </a:lnTo>
                      <a:lnTo>
                        <a:pt x="179" y="5"/>
                      </a:lnTo>
                      <a:lnTo>
                        <a:pt x="192" y="10"/>
                      </a:lnTo>
                      <a:lnTo>
                        <a:pt x="204" y="16"/>
                      </a:lnTo>
                      <a:lnTo>
                        <a:pt x="215" y="23"/>
                      </a:lnTo>
                      <a:lnTo>
                        <a:pt x="225" y="30"/>
                      </a:lnTo>
                      <a:lnTo>
                        <a:pt x="236" y="39"/>
                      </a:lnTo>
                      <a:lnTo>
                        <a:pt x="245" y="49"/>
                      </a:lnTo>
                      <a:lnTo>
                        <a:pt x="252" y="60"/>
                      </a:lnTo>
                      <a:lnTo>
                        <a:pt x="259" y="70"/>
                      </a:lnTo>
                      <a:lnTo>
                        <a:pt x="264" y="83"/>
                      </a:lnTo>
                      <a:lnTo>
                        <a:pt x="269" y="95"/>
                      </a:lnTo>
                      <a:lnTo>
                        <a:pt x="273" y="109"/>
                      </a:lnTo>
                      <a:lnTo>
                        <a:pt x="275" y="123"/>
                      </a:lnTo>
                      <a:lnTo>
                        <a:pt x="275" y="137"/>
                      </a:lnTo>
                      <a:lnTo>
                        <a:pt x="275" y="1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2362" y="4276"/>
              <a:ext cx="9450" cy="563"/>
              <a:chOff x="1500166" y="2715420"/>
              <a:chExt cx="6000792" cy="357190"/>
            </a:xfrm>
          </p:grpSpPr>
          <p:cxnSp>
            <p:nvCxnSpPr>
              <p:cNvPr id="14" name="Straight Connector 3"/>
              <p:cNvCxnSpPr/>
              <p:nvPr/>
            </p:nvCxnSpPr>
            <p:spPr>
              <a:xfrm rot="5400000">
                <a:off x="4321967" y="2893221"/>
                <a:ext cx="35719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>
                <a:off x="1500166" y="2883692"/>
                <a:ext cx="3000396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0800000">
                <a:off x="4500562" y="2883692"/>
                <a:ext cx="3000396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图片 8" descr="21"/>
          <p:cNvPicPr>
            <a:picLocks noChangeAspect="1"/>
          </p:cNvPicPr>
          <p:nvPr/>
        </p:nvPicPr>
        <p:blipFill>
          <a:blip r:embed="rId2"/>
          <a:srcRect b="11816"/>
          <a:stretch>
            <a:fillRect/>
          </a:stretch>
        </p:blipFill>
        <p:spPr>
          <a:xfrm>
            <a:off x="3260725" y="4142105"/>
            <a:ext cx="2724150" cy="160337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4147820"/>
            <a:ext cx="2346960" cy="1597025"/>
          </a:xfrm>
          <a:prstGeom prst="rect">
            <a:avLst/>
          </a:prstGeom>
        </p:spPr>
      </p:pic>
      <p:pic>
        <p:nvPicPr>
          <p:cNvPr id="16" name="图片 1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925" y="4150995"/>
            <a:ext cx="2378710" cy="1599565"/>
          </a:xfrm>
          <a:prstGeom prst="rect">
            <a:avLst/>
          </a:prstGeom>
        </p:spPr>
      </p:pic>
      <p:pic>
        <p:nvPicPr>
          <p:cNvPr id="17" name="图片 16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145" y="4147820"/>
            <a:ext cx="2425700" cy="1602740"/>
          </a:xfrm>
          <a:prstGeom prst="rect">
            <a:avLst/>
          </a:prstGeom>
        </p:spPr>
      </p:pic>
    </p:spTree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2" name="组合 1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3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6" name="图片 10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" name="AutoShape 108"/>
          <p:cNvSpPr/>
          <p:nvPr/>
        </p:nvSpPr>
        <p:spPr bwMode="auto">
          <a:xfrm>
            <a:off x="746022" y="1210444"/>
            <a:ext cx="137660" cy="1376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" name="AutoShape 109"/>
          <p:cNvSpPr/>
          <p:nvPr/>
        </p:nvSpPr>
        <p:spPr bwMode="auto">
          <a:xfrm>
            <a:off x="677818" y="1174634"/>
            <a:ext cx="274694" cy="3666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6" name="图片 5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615" y="1492250"/>
            <a:ext cx="3489325" cy="2364740"/>
          </a:xfrm>
          <a:prstGeom prst="rect">
            <a:avLst/>
          </a:prstGeom>
        </p:spPr>
      </p:pic>
      <p:pic>
        <p:nvPicPr>
          <p:cNvPr id="58" name="图片 57" descr="IMG_13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615" y="4089400"/>
            <a:ext cx="3489325" cy="2411730"/>
          </a:xfrm>
          <a:prstGeom prst="rect">
            <a:avLst/>
          </a:prstGeom>
        </p:spPr>
      </p:pic>
      <p:pic>
        <p:nvPicPr>
          <p:cNvPr id="59" name="图片 58" descr="IMG_1365"/>
          <p:cNvPicPr>
            <a:picLocks noChangeAspect="1"/>
          </p:cNvPicPr>
          <p:nvPr/>
        </p:nvPicPr>
        <p:blipFill>
          <a:blip r:embed="rId4"/>
          <a:srcRect l="11129" r="2949"/>
          <a:stretch>
            <a:fillRect/>
          </a:stretch>
        </p:blipFill>
        <p:spPr>
          <a:xfrm>
            <a:off x="7799070" y="1491615"/>
            <a:ext cx="3612515" cy="2365375"/>
          </a:xfrm>
          <a:prstGeom prst="rect">
            <a:avLst/>
          </a:prstGeom>
          <a:solidFill>
            <a:schemeClr val="lt1"/>
          </a:solidFill>
        </p:spPr>
      </p:pic>
      <p:grpSp>
        <p:nvGrpSpPr>
          <p:cNvPr id="62" name="Group 60"/>
          <p:cNvGrpSpPr/>
          <p:nvPr/>
        </p:nvGrpSpPr>
        <p:grpSpPr>
          <a:xfrm>
            <a:off x="436880" y="1491615"/>
            <a:ext cx="3315335" cy="5009515"/>
            <a:chOff x="685800" y="1276350"/>
            <a:chExt cx="1981200" cy="2514600"/>
          </a:xfrm>
        </p:grpSpPr>
        <p:sp>
          <p:nvSpPr>
            <p:cNvPr id="63" name="Rectangle 35"/>
            <p:cNvSpPr/>
            <p:nvPr/>
          </p:nvSpPr>
          <p:spPr>
            <a:xfrm>
              <a:off x="762000" y="1276350"/>
              <a:ext cx="1828800" cy="2514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4" name="Rectangle 44"/>
            <p:cNvSpPr/>
            <p:nvPr/>
          </p:nvSpPr>
          <p:spPr>
            <a:xfrm>
              <a:off x="685800" y="1962150"/>
              <a:ext cx="1981200" cy="8997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lnSpc>
                  <a:spcPct val="140000"/>
                </a:lnSpc>
              </a:pPr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听取用人单位岗位要求与建议，推荐实习以就业为导向</a:t>
              </a:r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65" name="Rectangle 39"/>
            <p:cNvSpPr/>
            <p:nvPr/>
          </p:nvSpPr>
          <p:spPr>
            <a:xfrm>
              <a:off x="1295400" y="2038350"/>
              <a:ext cx="697243" cy="2759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endParaRPr lang="en-US" sz="1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66" name="TextBox 40"/>
            <p:cNvSpPr txBox="1"/>
            <p:nvPr/>
          </p:nvSpPr>
          <p:spPr>
            <a:xfrm>
              <a:off x="762159" y="3039411"/>
              <a:ext cx="1828482" cy="40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1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对学生在岗实习情况及时调整，确保毕业生实习即就业。</a:t>
              </a:r>
              <a:endParaRPr lang="zh-CN" altLang="en-US" sz="18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67" name="Rectangle 41"/>
            <p:cNvSpPr/>
            <p:nvPr/>
          </p:nvSpPr>
          <p:spPr>
            <a:xfrm>
              <a:off x="709327" y="1276350"/>
              <a:ext cx="1957294" cy="403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广泛收集毕业生信息反馈用人单位评价，了解学生学习状态</a:t>
              </a:r>
              <a:endParaRPr lang="en-US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68" name="图片 67" descr="psb"/>
          <p:cNvPicPr>
            <a:picLocks noChangeAspect="1"/>
          </p:cNvPicPr>
          <p:nvPr/>
        </p:nvPicPr>
        <p:blipFill>
          <a:blip r:embed="rId5"/>
          <a:srcRect t="13048" b="-3391"/>
          <a:stretch>
            <a:fillRect/>
          </a:stretch>
        </p:blipFill>
        <p:spPr>
          <a:xfrm>
            <a:off x="7799705" y="4089400"/>
            <a:ext cx="3611880" cy="2517775"/>
          </a:xfrm>
          <a:prstGeom prst="rect">
            <a:avLst/>
          </a:prstGeom>
        </p:spPr>
      </p:pic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2" name="组合 1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3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6" name="图片 10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" name="AutoShape 108"/>
          <p:cNvSpPr/>
          <p:nvPr/>
        </p:nvSpPr>
        <p:spPr bwMode="auto">
          <a:xfrm>
            <a:off x="746022" y="1210444"/>
            <a:ext cx="137660" cy="1376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" name="AutoShape 109"/>
          <p:cNvSpPr/>
          <p:nvPr/>
        </p:nvSpPr>
        <p:spPr bwMode="auto">
          <a:xfrm>
            <a:off x="677818" y="1174634"/>
            <a:ext cx="274694" cy="3666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8" name="Group 79"/>
          <p:cNvGrpSpPr/>
          <p:nvPr/>
        </p:nvGrpSpPr>
        <p:grpSpPr>
          <a:xfrm rot="0">
            <a:off x="476885" y="2403475"/>
            <a:ext cx="2503805" cy="1726565"/>
            <a:chOff x="2141517" y="2373325"/>
            <a:chExt cx="476251" cy="314325"/>
          </a:xfrm>
          <a:solidFill>
            <a:schemeClr val="accent6"/>
          </a:solidFill>
        </p:grpSpPr>
        <p:sp>
          <p:nvSpPr>
            <p:cNvPr id="81" name="Rectangle 22"/>
            <p:cNvSpPr>
              <a:spLocks noChangeArrowheads="1"/>
            </p:cNvSpPr>
            <p:nvPr/>
          </p:nvSpPr>
          <p:spPr bwMode="auto">
            <a:xfrm>
              <a:off x="2200255" y="2678125"/>
              <a:ext cx="387350" cy="95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2" name="Rectangle 23"/>
            <p:cNvSpPr>
              <a:spLocks noChangeArrowheads="1"/>
            </p:cNvSpPr>
            <p:nvPr/>
          </p:nvSpPr>
          <p:spPr bwMode="auto">
            <a:xfrm>
              <a:off x="2517755" y="2468575"/>
              <a:ext cx="69850" cy="20955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3" name="Rectangle 24"/>
            <p:cNvSpPr>
              <a:spLocks noChangeArrowheads="1"/>
            </p:cNvSpPr>
            <p:nvPr/>
          </p:nvSpPr>
          <p:spPr bwMode="auto">
            <a:xfrm>
              <a:off x="2438380" y="2547950"/>
              <a:ext cx="69850" cy="13017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4" name="Rectangle 25"/>
            <p:cNvSpPr>
              <a:spLocks noChangeArrowheads="1"/>
            </p:cNvSpPr>
            <p:nvPr/>
          </p:nvSpPr>
          <p:spPr bwMode="auto">
            <a:xfrm>
              <a:off x="2359005" y="2592400"/>
              <a:ext cx="69850" cy="857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5" name="Rectangle 26"/>
            <p:cNvSpPr>
              <a:spLocks noChangeArrowheads="1"/>
            </p:cNvSpPr>
            <p:nvPr/>
          </p:nvSpPr>
          <p:spPr bwMode="auto">
            <a:xfrm>
              <a:off x="2279630" y="2551125"/>
              <a:ext cx="69850" cy="12700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6" name="Rectangle 27"/>
            <p:cNvSpPr>
              <a:spLocks noChangeArrowheads="1"/>
            </p:cNvSpPr>
            <p:nvPr/>
          </p:nvSpPr>
          <p:spPr bwMode="auto">
            <a:xfrm>
              <a:off x="2200255" y="2587637"/>
              <a:ext cx="68263" cy="904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7" name="Freeform 28"/>
            <p:cNvSpPr/>
            <p:nvPr/>
          </p:nvSpPr>
          <p:spPr bwMode="auto">
            <a:xfrm>
              <a:off x="2141517" y="2559062"/>
              <a:ext cx="36513" cy="381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27" y="0"/>
                </a:cxn>
                <a:cxn ang="0">
                  <a:pos x="32" y="1"/>
                </a:cxn>
                <a:cxn ang="0">
                  <a:pos x="36" y="3"/>
                </a:cxn>
                <a:cxn ang="0">
                  <a:pos x="40" y="7"/>
                </a:cxn>
                <a:cxn ang="0">
                  <a:pos x="42" y="10"/>
                </a:cxn>
                <a:cxn ang="0">
                  <a:pos x="45" y="15"/>
                </a:cxn>
                <a:cxn ang="0">
                  <a:pos x="46" y="18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46" y="28"/>
                </a:cxn>
                <a:cxn ang="0">
                  <a:pos x="45" y="32"/>
                </a:cxn>
                <a:cxn ang="0">
                  <a:pos x="42" y="36"/>
                </a:cxn>
                <a:cxn ang="0">
                  <a:pos x="40" y="39"/>
                </a:cxn>
                <a:cxn ang="0">
                  <a:pos x="36" y="43"/>
                </a:cxn>
                <a:cxn ang="0">
                  <a:pos x="32" y="44"/>
                </a:cxn>
                <a:cxn ang="0">
                  <a:pos x="27" y="45"/>
                </a:cxn>
                <a:cxn ang="0">
                  <a:pos x="22" y="47"/>
                </a:cxn>
                <a:cxn ang="0">
                  <a:pos x="22" y="47"/>
                </a:cxn>
                <a:cxn ang="0">
                  <a:pos x="19" y="45"/>
                </a:cxn>
                <a:cxn ang="0">
                  <a:pos x="14" y="44"/>
                </a:cxn>
                <a:cxn ang="0">
                  <a:pos x="10" y="43"/>
                </a:cxn>
                <a:cxn ang="0">
                  <a:pos x="6" y="39"/>
                </a:cxn>
                <a:cxn ang="0">
                  <a:pos x="4" y="36"/>
                </a:cxn>
                <a:cxn ang="0">
                  <a:pos x="1" y="32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1" y="15"/>
                </a:cxn>
                <a:cxn ang="0">
                  <a:pos x="4" y="10"/>
                </a:cxn>
                <a:cxn ang="0">
                  <a:pos x="6" y="7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46" h="47">
                  <a:moveTo>
                    <a:pt x="22" y="0"/>
                  </a:moveTo>
                  <a:lnTo>
                    <a:pt x="22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2" y="10"/>
                  </a:lnTo>
                  <a:lnTo>
                    <a:pt x="45" y="15"/>
                  </a:lnTo>
                  <a:lnTo>
                    <a:pt x="46" y="18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8"/>
                  </a:lnTo>
                  <a:lnTo>
                    <a:pt x="45" y="32"/>
                  </a:lnTo>
                  <a:lnTo>
                    <a:pt x="42" y="36"/>
                  </a:lnTo>
                  <a:lnTo>
                    <a:pt x="40" y="39"/>
                  </a:lnTo>
                  <a:lnTo>
                    <a:pt x="36" y="43"/>
                  </a:lnTo>
                  <a:lnTo>
                    <a:pt x="32" y="44"/>
                  </a:lnTo>
                  <a:lnTo>
                    <a:pt x="27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19" y="45"/>
                  </a:lnTo>
                  <a:lnTo>
                    <a:pt x="14" y="44"/>
                  </a:lnTo>
                  <a:lnTo>
                    <a:pt x="10" y="43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8" name="Freeform 29"/>
            <p:cNvSpPr/>
            <p:nvPr/>
          </p:nvSpPr>
          <p:spPr bwMode="auto">
            <a:xfrm>
              <a:off x="2568555" y="2373325"/>
              <a:ext cx="49213" cy="47625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1"/>
                </a:cxn>
                <a:cxn ang="0">
                  <a:pos x="22" y="29"/>
                </a:cxn>
                <a:cxn ang="0">
                  <a:pos x="43" y="59"/>
                </a:cxn>
                <a:cxn ang="0">
                  <a:pos x="62" y="0"/>
                </a:cxn>
              </a:cxnLst>
              <a:rect l="0" t="0" r="r" b="b"/>
              <a:pathLst>
                <a:path w="62" h="59">
                  <a:moveTo>
                    <a:pt x="62" y="0"/>
                  </a:moveTo>
                  <a:lnTo>
                    <a:pt x="0" y="1"/>
                  </a:lnTo>
                  <a:lnTo>
                    <a:pt x="22" y="29"/>
                  </a:lnTo>
                  <a:lnTo>
                    <a:pt x="43" y="59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89" name="Freeform 30"/>
            <p:cNvSpPr/>
            <p:nvPr/>
          </p:nvSpPr>
          <p:spPr bwMode="auto">
            <a:xfrm>
              <a:off x="2176442" y="2397137"/>
              <a:ext cx="404813" cy="169863"/>
            </a:xfrm>
            <a:custGeom>
              <a:avLst/>
              <a:gdLst/>
              <a:ahLst/>
              <a:cxnLst>
                <a:cxn ang="0">
                  <a:pos x="0" y="204"/>
                </a:cxn>
                <a:cxn ang="0">
                  <a:pos x="176" y="73"/>
                </a:cxn>
                <a:cxn ang="0">
                  <a:pos x="182" y="70"/>
                </a:cxn>
                <a:cxn ang="0">
                  <a:pos x="186" y="75"/>
                </a:cxn>
                <a:cxn ang="0">
                  <a:pos x="270" y="174"/>
                </a:cxn>
                <a:cxn ang="0">
                  <a:pos x="502" y="0"/>
                </a:cxn>
                <a:cxn ang="0">
                  <a:pos x="507" y="7"/>
                </a:cxn>
                <a:cxn ang="0">
                  <a:pos x="511" y="12"/>
                </a:cxn>
                <a:cxn ang="0">
                  <a:pos x="274" y="190"/>
                </a:cxn>
                <a:cxn ang="0">
                  <a:pos x="268" y="193"/>
                </a:cxn>
                <a:cxn ang="0">
                  <a:pos x="263" y="188"/>
                </a:cxn>
                <a:cxn ang="0">
                  <a:pos x="180" y="89"/>
                </a:cxn>
                <a:cxn ang="0">
                  <a:pos x="9" y="216"/>
                </a:cxn>
                <a:cxn ang="0">
                  <a:pos x="9" y="216"/>
                </a:cxn>
                <a:cxn ang="0">
                  <a:pos x="5" y="209"/>
                </a:cxn>
                <a:cxn ang="0">
                  <a:pos x="0" y="204"/>
                </a:cxn>
                <a:cxn ang="0">
                  <a:pos x="0" y="204"/>
                </a:cxn>
              </a:cxnLst>
              <a:rect l="0" t="0" r="r" b="b"/>
              <a:pathLst>
                <a:path w="511" h="216">
                  <a:moveTo>
                    <a:pt x="0" y="204"/>
                  </a:moveTo>
                  <a:lnTo>
                    <a:pt x="176" y="73"/>
                  </a:lnTo>
                  <a:lnTo>
                    <a:pt x="182" y="70"/>
                  </a:lnTo>
                  <a:lnTo>
                    <a:pt x="186" y="75"/>
                  </a:lnTo>
                  <a:lnTo>
                    <a:pt x="270" y="174"/>
                  </a:lnTo>
                  <a:lnTo>
                    <a:pt x="502" y="0"/>
                  </a:lnTo>
                  <a:lnTo>
                    <a:pt x="507" y="7"/>
                  </a:lnTo>
                  <a:lnTo>
                    <a:pt x="511" y="12"/>
                  </a:lnTo>
                  <a:lnTo>
                    <a:pt x="274" y="190"/>
                  </a:lnTo>
                  <a:lnTo>
                    <a:pt x="268" y="193"/>
                  </a:lnTo>
                  <a:lnTo>
                    <a:pt x="263" y="188"/>
                  </a:lnTo>
                  <a:lnTo>
                    <a:pt x="180" y="89"/>
                  </a:lnTo>
                  <a:lnTo>
                    <a:pt x="9" y="216"/>
                  </a:lnTo>
                  <a:lnTo>
                    <a:pt x="9" y="216"/>
                  </a:lnTo>
                  <a:lnTo>
                    <a:pt x="5" y="209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3461385" y="2403475"/>
            <a:ext cx="8107680" cy="457200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t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建筑系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2016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届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505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名毕业生与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7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份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提前完成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毕业班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就业工作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461385" y="3471545"/>
            <a:ext cx="5993130" cy="640080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t">
            <a:spAutoFit/>
          </a:bodyPr>
          <a:p>
            <a:pPr marL="0" indent="0"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落实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就业率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100%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签约率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91.88%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600"/>
          </a:p>
        </p:txBody>
      </p:sp>
      <p:grpSp>
        <p:nvGrpSpPr>
          <p:cNvPr id="62" name="Group 189"/>
          <p:cNvGrpSpPr/>
          <p:nvPr/>
        </p:nvGrpSpPr>
        <p:grpSpPr>
          <a:xfrm>
            <a:off x="7361844" y="4346579"/>
            <a:ext cx="4035448" cy="2188202"/>
            <a:chOff x="500034" y="3143254"/>
            <a:chExt cx="4035448" cy="2188202"/>
          </a:xfrm>
        </p:grpSpPr>
        <p:grpSp>
          <p:nvGrpSpPr>
            <p:cNvPr id="63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64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65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66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67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68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69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0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1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2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3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4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5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6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7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79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80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0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1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2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3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4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5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6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7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8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99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1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2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3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4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5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8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09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0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1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2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3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4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5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6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7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8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19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0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1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2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3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4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5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6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7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8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29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  <p:grpSp>
          <p:nvGrpSpPr>
            <p:cNvPr id="130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131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32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33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34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35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36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37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  <p:grpSp>
          <p:nvGrpSpPr>
            <p:cNvPr id="13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13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4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5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pic>
            <p:nvPicPr>
              <p:cNvPr id="16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6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7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8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19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0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pic>
            <p:nvPicPr>
              <p:cNvPr id="20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1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1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  <p:sp>
            <p:nvSpPr>
              <p:cNvPr id="21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  <p:grpSp>
        <p:nvGrpSpPr>
          <p:cNvPr id="214" name="组合 213"/>
          <p:cNvGrpSpPr/>
          <p:nvPr/>
        </p:nvGrpSpPr>
        <p:grpSpPr>
          <a:xfrm>
            <a:off x="520700" y="1129664"/>
            <a:ext cx="6908800" cy="485775"/>
            <a:chOff x="7708" y="2055"/>
            <a:chExt cx="10880" cy="765"/>
          </a:xfrm>
        </p:grpSpPr>
        <p:sp>
          <p:nvSpPr>
            <p:cNvPr id="215" name="Rectangle 22"/>
            <p:cNvSpPr/>
            <p:nvPr/>
          </p:nvSpPr>
          <p:spPr>
            <a:xfrm>
              <a:off x="7708" y="2055"/>
              <a:ext cx="928" cy="7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16" name="文本框 215"/>
            <p:cNvSpPr txBox="1"/>
            <p:nvPr/>
          </p:nvSpPr>
          <p:spPr>
            <a:xfrm>
              <a:off x="8636" y="2055"/>
              <a:ext cx="9952" cy="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就业成绩</a:t>
              </a:r>
              <a:endParaRPr lang="zh-CN" altLang="zh-CN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AutoShape 108"/>
          <p:cNvSpPr/>
          <p:nvPr/>
        </p:nvSpPr>
        <p:spPr bwMode="auto">
          <a:xfrm>
            <a:off x="746022" y="1210444"/>
            <a:ext cx="137660" cy="1376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" name="AutoShape 109"/>
          <p:cNvSpPr/>
          <p:nvPr/>
        </p:nvSpPr>
        <p:spPr bwMode="auto">
          <a:xfrm>
            <a:off x="677818" y="1174634"/>
            <a:ext cx="274694" cy="3666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14605" y="1541145"/>
            <a:ext cx="12162155" cy="393065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/>
          </a:p>
        </p:txBody>
      </p:sp>
      <p:sp>
        <p:nvSpPr>
          <p:cNvPr id="19" name="Oval 18"/>
          <p:cNvSpPr/>
          <p:nvPr/>
        </p:nvSpPr>
        <p:spPr>
          <a:xfrm>
            <a:off x="6179820" y="408940"/>
            <a:ext cx="6012180" cy="6040120"/>
          </a:xfrm>
          <a:prstGeom prst="ellipse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2016</a:t>
            </a:r>
            <a:r>
              <a:rPr lang="zh-CN" alt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届建筑系就业工作汇报</a:t>
            </a: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07300" y="1687830"/>
            <a:ext cx="3157220" cy="31572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9" name="组合 8"/>
          <p:cNvGrpSpPr/>
          <p:nvPr/>
        </p:nvGrpSpPr>
        <p:grpSpPr>
          <a:xfrm>
            <a:off x="7713980" y="1817370"/>
            <a:ext cx="2943860" cy="2182495"/>
            <a:chOff x="12148" y="2862"/>
            <a:chExt cx="4636" cy="3437"/>
          </a:xfrm>
        </p:grpSpPr>
        <p:pic>
          <p:nvPicPr>
            <p:cNvPr id="18443" name="图片 1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12875" y="2862"/>
              <a:ext cx="2894" cy="286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12148" y="5723"/>
              <a:ext cx="4636" cy="57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id-ID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  <a:sym typeface="+mn-ea"/>
                </a:rPr>
                <a:t>2016</a:t>
              </a:r>
              <a:r>
                <a:rPr lang="zh-CN" altLang="id-ID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  <a:sym typeface="+mn-ea"/>
                </a:rPr>
                <a:t>届建筑系就业工作汇报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9" grpId="0" bldLvl="0" animBg="1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5643880"/>
            <a:ext cx="12246610" cy="1214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1551940" y="1040765"/>
            <a:ext cx="7197090" cy="4572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建筑系</a:t>
            </a:r>
            <a:r>
              <a:rPr lang="en-US" sz="24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2016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届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,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开设</a:t>
            </a:r>
            <a:r>
              <a:rPr lang="zh-CN" altLang="zh-CN" sz="24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六</a:t>
            </a:r>
            <a:r>
              <a:rPr lang="zh-CN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个专业，共计毕业人数</a:t>
            </a:r>
            <a:r>
              <a:rPr lang="en-US" altLang="zh-CN" sz="24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550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人。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1551940" y="1630045"/>
          <a:ext cx="9197975" cy="386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9305"/>
                <a:gridCol w="4598670"/>
              </a:tblGrid>
              <a:tr h="758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专业设置</a:t>
                      </a:r>
                      <a:endParaRPr lang="zh-CN" altLang="en-US" sz="3200" b="1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人数</a:t>
                      </a:r>
                      <a:endParaRPr lang="zh-CN" altLang="en-US" sz="3200" b="1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517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建筑设计</a:t>
                      </a:r>
                      <a:endParaRPr lang="zh-CN" alt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210</a:t>
                      </a:r>
                      <a:endParaRPr lang="en-US" altLang="zh-CN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518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广告设计与制作</a:t>
                      </a:r>
                      <a:endParaRPr lang="zh-CN" alt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90</a:t>
                      </a:r>
                      <a:endParaRPr lang="en-US" altLang="zh-CN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517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艺术设计（室内设计</a:t>
                      </a:r>
                      <a:endParaRPr lang="zh-CN" alt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90</a:t>
                      </a:r>
                      <a:endParaRPr lang="en-US" altLang="zh-CN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园林工程技术</a:t>
                      </a:r>
                      <a:endParaRPr lang="zh-CN" alt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42</a:t>
                      </a:r>
                      <a:endParaRPr lang="en-US" altLang="zh-CN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517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产品设计 </a:t>
                      </a:r>
                      <a:endParaRPr lang="zh-CN" alt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42</a:t>
                      </a:r>
                      <a:endParaRPr lang="en-US" altLang="zh-CN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建筑装饰工程技术</a:t>
                      </a:r>
                      <a:endParaRPr lang="zh-CN" alt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34</a:t>
                      </a:r>
                      <a:endParaRPr lang="en-US" altLang="zh-CN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6" name="组合 5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7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8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9" name="图片 10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5643880"/>
            <a:ext cx="12246610" cy="1214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732155" y="862330"/>
            <a:ext cx="10534015" cy="1292860"/>
            <a:chOff x="758735" y="1276350"/>
            <a:chExt cx="2670900" cy="1292860"/>
          </a:xfrm>
        </p:grpSpPr>
        <p:sp>
          <p:nvSpPr>
            <p:cNvPr id="3" name="Rectangle 35"/>
            <p:cNvSpPr/>
            <p:nvPr/>
          </p:nvSpPr>
          <p:spPr>
            <a:xfrm>
              <a:off x="762000" y="1276350"/>
              <a:ext cx="2667635" cy="12928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58735" y="2038350"/>
              <a:ext cx="2670256" cy="457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指导思想：以学生为本，力促学生成才</a:t>
              </a: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37677" y="1443990"/>
              <a:ext cx="2316480" cy="6400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rPr>
                <a:t>就业指导工作内容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Open Sans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86485" y="2470785"/>
            <a:ext cx="4798695" cy="518160"/>
            <a:chOff x="6925" y="1953"/>
            <a:chExt cx="7557" cy="816"/>
          </a:xfrm>
        </p:grpSpPr>
        <p:grpSp>
          <p:nvGrpSpPr>
            <p:cNvPr id="5" name="Group 9"/>
            <p:cNvGrpSpPr/>
            <p:nvPr/>
          </p:nvGrpSpPr>
          <p:grpSpPr>
            <a:xfrm rot="0">
              <a:off x="6925" y="1970"/>
              <a:ext cx="799" cy="799"/>
              <a:chOff x="756065" y="1613335"/>
              <a:chExt cx="630946" cy="630946"/>
            </a:xfrm>
          </p:grpSpPr>
          <p:sp>
            <p:nvSpPr>
              <p:cNvPr id="6" name="Oval 7"/>
              <p:cNvSpPr/>
              <p:nvPr/>
            </p:nvSpPr>
            <p:spPr>
              <a:xfrm>
                <a:off x="756065" y="1613335"/>
                <a:ext cx="630946" cy="63094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1" name="Freeform 26"/>
              <p:cNvSpPr/>
              <p:nvPr/>
            </p:nvSpPr>
            <p:spPr bwMode="auto">
              <a:xfrm>
                <a:off x="928174" y="1791560"/>
                <a:ext cx="273668" cy="28382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dirty="0"/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8296" y="1953"/>
              <a:ext cx="6186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开设就业指导主题班会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86485" y="3837940"/>
            <a:ext cx="4798695" cy="518160"/>
            <a:chOff x="6925" y="1953"/>
            <a:chExt cx="7557" cy="816"/>
          </a:xfrm>
        </p:grpSpPr>
        <p:grpSp>
          <p:nvGrpSpPr>
            <p:cNvPr id="46" name="Group 9"/>
            <p:cNvGrpSpPr/>
            <p:nvPr/>
          </p:nvGrpSpPr>
          <p:grpSpPr>
            <a:xfrm rot="0">
              <a:off x="6925" y="1970"/>
              <a:ext cx="799" cy="799"/>
              <a:chOff x="756065" y="1613335"/>
              <a:chExt cx="630946" cy="630946"/>
            </a:xfrm>
          </p:grpSpPr>
          <p:sp>
            <p:nvSpPr>
              <p:cNvPr id="47" name="Oval 7"/>
              <p:cNvSpPr/>
              <p:nvPr/>
            </p:nvSpPr>
            <p:spPr>
              <a:xfrm>
                <a:off x="756065" y="1613335"/>
                <a:ext cx="630946" cy="63094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48" name="Freeform 26"/>
              <p:cNvSpPr/>
              <p:nvPr/>
            </p:nvSpPr>
            <p:spPr bwMode="auto">
              <a:xfrm>
                <a:off x="928174" y="1791560"/>
                <a:ext cx="273668" cy="28382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dirty="0"/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8296" y="1953"/>
              <a:ext cx="6186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开设就业指导专题讲座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519545" y="2470785"/>
            <a:ext cx="4181475" cy="518160"/>
            <a:chOff x="6925" y="1953"/>
            <a:chExt cx="6585" cy="816"/>
          </a:xfrm>
        </p:grpSpPr>
        <p:grpSp>
          <p:nvGrpSpPr>
            <p:cNvPr id="52" name="Group 9"/>
            <p:cNvGrpSpPr/>
            <p:nvPr/>
          </p:nvGrpSpPr>
          <p:grpSpPr>
            <a:xfrm rot="0">
              <a:off x="6925" y="1970"/>
              <a:ext cx="799" cy="799"/>
              <a:chOff x="756065" y="1613335"/>
              <a:chExt cx="630946" cy="630946"/>
            </a:xfrm>
          </p:grpSpPr>
          <p:sp>
            <p:nvSpPr>
              <p:cNvPr id="53" name="Oval 7"/>
              <p:cNvSpPr/>
              <p:nvPr/>
            </p:nvSpPr>
            <p:spPr>
              <a:xfrm>
                <a:off x="756065" y="1613335"/>
                <a:ext cx="630946" cy="63094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55" name="Freeform 26"/>
              <p:cNvSpPr/>
              <p:nvPr/>
            </p:nvSpPr>
            <p:spPr bwMode="auto">
              <a:xfrm>
                <a:off x="928174" y="1791560"/>
                <a:ext cx="273668" cy="28382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dirty="0"/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8296" y="1953"/>
              <a:ext cx="5214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邀请企业宣讲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519545" y="3702050"/>
            <a:ext cx="4181475" cy="518160"/>
            <a:chOff x="6925" y="1953"/>
            <a:chExt cx="6585" cy="816"/>
          </a:xfrm>
        </p:grpSpPr>
        <p:grpSp>
          <p:nvGrpSpPr>
            <p:cNvPr id="58" name="Group 9"/>
            <p:cNvGrpSpPr/>
            <p:nvPr/>
          </p:nvGrpSpPr>
          <p:grpSpPr>
            <a:xfrm rot="0">
              <a:off x="6925" y="1970"/>
              <a:ext cx="799" cy="799"/>
              <a:chOff x="756065" y="1613335"/>
              <a:chExt cx="630946" cy="630946"/>
            </a:xfrm>
          </p:grpSpPr>
          <p:sp>
            <p:nvSpPr>
              <p:cNvPr id="59" name="Oval 7"/>
              <p:cNvSpPr/>
              <p:nvPr/>
            </p:nvSpPr>
            <p:spPr>
              <a:xfrm>
                <a:off x="756065" y="1613335"/>
                <a:ext cx="630946" cy="63094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60" name="Freeform 26"/>
              <p:cNvSpPr/>
              <p:nvPr/>
            </p:nvSpPr>
            <p:spPr bwMode="auto">
              <a:xfrm>
                <a:off x="928174" y="1791560"/>
                <a:ext cx="273668" cy="28382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dirty="0"/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8296" y="1953"/>
              <a:ext cx="5214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鼓励自主创业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13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18443" name="图片 10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1359"/>
          <p:cNvPicPr>
            <a:picLocks noChangeAspect="1"/>
          </p:cNvPicPr>
          <p:nvPr/>
        </p:nvPicPr>
        <p:blipFill>
          <a:blip r:embed="rId1"/>
          <a:srcRect b="32548"/>
          <a:stretch>
            <a:fillRect/>
          </a:stretch>
        </p:blipFill>
        <p:spPr>
          <a:xfrm>
            <a:off x="605790" y="2299335"/>
            <a:ext cx="5260340" cy="3500755"/>
          </a:xfrm>
          <a:prstGeom prst="rect">
            <a:avLst/>
          </a:prstGeom>
        </p:spPr>
      </p:pic>
      <p:pic>
        <p:nvPicPr>
          <p:cNvPr id="3" name="图片 2" descr="IMG_1360"/>
          <p:cNvPicPr>
            <a:picLocks noChangeAspect="1"/>
          </p:cNvPicPr>
          <p:nvPr/>
        </p:nvPicPr>
        <p:blipFill>
          <a:blip r:embed="rId2"/>
          <a:srcRect b="23000"/>
          <a:stretch>
            <a:fillRect/>
          </a:stretch>
        </p:blipFill>
        <p:spPr>
          <a:xfrm>
            <a:off x="6278245" y="2298700"/>
            <a:ext cx="5136515" cy="35013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05790" y="979805"/>
            <a:ext cx="3889414" cy="466725"/>
            <a:chOff x="820" y="8702"/>
            <a:chExt cx="5774" cy="612"/>
          </a:xfrm>
        </p:grpSpPr>
        <p:sp>
          <p:nvSpPr>
            <p:cNvPr id="33" name="Rectangle 32"/>
            <p:cNvSpPr/>
            <p:nvPr/>
          </p:nvSpPr>
          <p:spPr>
            <a:xfrm>
              <a:off x="820" y="8702"/>
              <a:ext cx="360" cy="6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81" y="8703"/>
              <a:ext cx="5413" cy="6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企业就业指导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78245" y="971550"/>
            <a:ext cx="3889414" cy="466725"/>
            <a:chOff x="820" y="8702"/>
            <a:chExt cx="5774" cy="612"/>
          </a:xfrm>
        </p:grpSpPr>
        <p:sp>
          <p:nvSpPr>
            <p:cNvPr id="11" name="Rectangle 32"/>
            <p:cNvSpPr/>
            <p:nvPr/>
          </p:nvSpPr>
          <p:spPr>
            <a:xfrm>
              <a:off x="820" y="8702"/>
              <a:ext cx="360" cy="6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1" y="8703"/>
              <a:ext cx="5413" cy="6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0" algn="l"/>
              <a:r>
                <a:rPr lang="en-US" altLang="zh-CN" sz="2400"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企业宣讲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18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20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21" name="图片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sp>
          <p:nvSpPr>
            <p:cNvPr id="19" name="Rectangle 18"/>
            <p:cNvSpPr/>
            <p:nvPr/>
          </p:nvSpPr>
          <p:spPr>
            <a:xfrm>
              <a:off x="0" y="156"/>
              <a:ext cx="750" cy="7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5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3" name="Rectangle 6"/>
            <p:cNvSpPr/>
            <p:nvPr/>
          </p:nvSpPr>
          <p:spPr>
            <a:xfrm>
              <a:off x="751" y="202"/>
              <a:ext cx="5157" cy="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en-US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rPr>
                <a:t>2016</a:t>
              </a:r>
              <a:r>
                <a: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rPr>
                <a:t>届建筑系就业工作汇报</a:t>
              </a:r>
              <a:endParaRPr lang="zh-CN" altLang="id-ID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Open Sans" pitchFamily="34" charset="0"/>
              </a:endParaRPr>
            </a:p>
          </p:txBody>
        </p:sp>
      </p:grpSp>
      <p:sp>
        <p:nvSpPr>
          <p:cNvPr id="2" name="Rectangle 7"/>
          <p:cNvSpPr/>
          <p:nvPr/>
        </p:nvSpPr>
        <p:spPr>
          <a:xfrm>
            <a:off x="0" y="5643880"/>
            <a:ext cx="12246610" cy="1214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935990" y="1603375"/>
            <a:ext cx="11002943" cy="4058285"/>
            <a:chOff x="1088" y="1417"/>
            <a:chExt cx="17735" cy="6635"/>
          </a:xfrm>
        </p:grpSpPr>
        <p:grpSp>
          <p:nvGrpSpPr>
            <p:cNvPr id="4" name="Group 61"/>
            <p:cNvGrpSpPr/>
            <p:nvPr/>
          </p:nvGrpSpPr>
          <p:grpSpPr>
            <a:xfrm>
              <a:off x="1088" y="1417"/>
              <a:ext cx="7864" cy="3798"/>
              <a:chOff x="2005914" y="1637612"/>
              <a:chExt cx="4993640" cy="2411740"/>
            </a:xfrm>
          </p:grpSpPr>
          <p:sp>
            <p:nvSpPr>
              <p:cNvPr id="9" name="Rectangle 44"/>
              <p:cNvSpPr/>
              <p:nvPr/>
            </p:nvSpPr>
            <p:spPr>
              <a:xfrm>
                <a:off x="2647264" y="1746197"/>
                <a:ext cx="4352290" cy="411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/>
                <a:r>
                  <a:rPr lang="zh-CN" altLang="en-US" sz="2000">
                    <a:latin typeface="黑体" panose="02010609060101010101" charset="-122"/>
                    <a:ea typeface="黑体" panose="02010609060101010101" charset="-122"/>
                    <a:cs typeface="宋体" panose="02010600030101010101" pitchFamily="2" charset="-122"/>
                    <a:sym typeface="+mn-ea"/>
                  </a:rPr>
                  <a:t>多渠道了解学生的思想状况</a:t>
                </a:r>
                <a:endParaRPr lang="en-US" sz="2000" b="1" dirty="0">
                  <a:solidFill>
                    <a:schemeClr val="bg1">
                      <a:lumMod val="6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rot="16200000" flipH="1">
                <a:off x="1337273" y="3163270"/>
                <a:ext cx="1763355" cy="880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ardrop 25"/>
              <p:cNvSpPr/>
              <p:nvPr/>
            </p:nvSpPr>
            <p:spPr>
              <a:xfrm rot="8100000">
                <a:off x="2005914" y="1637612"/>
                <a:ext cx="418280" cy="418280"/>
              </a:xfrm>
              <a:prstGeom prst="teardrop">
                <a:avLst>
                  <a:gd name="adj" fmla="val 13161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985" y="2438"/>
              <a:ext cx="659" cy="3791"/>
              <a:chOff x="4084" y="4324"/>
              <a:chExt cx="659" cy="3791"/>
            </a:xfrm>
          </p:grpSpPr>
          <p:cxnSp>
            <p:nvCxnSpPr>
              <p:cNvPr id="23" name="Straight Connector 26"/>
              <p:cNvCxnSpPr/>
              <p:nvPr/>
            </p:nvCxnSpPr>
            <p:spPr>
              <a:xfrm rot="16200000" flipH="1">
                <a:off x="3025" y="6720"/>
                <a:ext cx="2777" cy="1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ardrop 25"/>
              <p:cNvSpPr/>
              <p:nvPr/>
            </p:nvSpPr>
            <p:spPr>
              <a:xfrm rot="8100000">
                <a:off x="4084" y="4324"/>
                <a:ext cx="659" cy="659"/>
              </a:xfrm>
              <a:prstGeom prst="teardrop">
                <a:avLst>
                  <a:gd name="adj" fmla="val 13161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7638" y="3233"/>
              <a:ext cx="658" cy="3798"/>
              <a:chOff x="8624" y="4748"/>
              <a:chExt cx="658" cy="3798"/>
            </a:xfrm>
          </p:grpSpPr>
          <p:cxnSp>
            <p:nvCxnSpPr>
              <p:cNvPr id="25" name="Straight Connector 26"/>
              <p:cNvCxnSpPr/>
              <p:nvPr/>
            </p:nvCxnSpPr>
            <p:spPr>
              <a:xfrm rot="16200000" flipH="1">
                <a:off x="7571" y="7151"/>
                <a:ext cx="2777" cy="1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ardrop 25"/>
              <p:cNvSpPr/>
              <p:nvPr/>
            </p:nvSpPr>
            <p:spPr>
              <a:xfrm rot="8100000">
                <a:off x="8624" y="4748"/>
                <a:ext cx="659" cy="659"/>
              </a:xfrm>
              <a:prstGeom prst="teardrop">
                <a:avLst>
                  <a:gd name="adj" fmla="val 13161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4732" y="2479"/>
              <a:ext cx="8652" cy="6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indent="0" algn="l"/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教育和引导学生树立正确的择业和就业观念</a:t>
              </a:r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692" y="3452"/>
              <a:ext cx="8028" cy="6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掌握一定的求职技巧,及时把握就业机遇</a:t>
              </a:r>
              <a:endParaRPr lang="zh-CN" altLang="en-US" sz="20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1330" y="4254"/>
              <a:ext cx="658" cy="3798"/>
              <a:chOff x="8624" y="4748"/>
              <a:chExt cx="658" cy="3798"/>
            </a:xfrm>
          </p:grpSpPr>
          <p:cxnSp>
            <p:nvCxnSpPr>
              <p:cNvPr id="34" name="Straight Connector 26"/>
              <p:cNvCxnSpPr/>
              <p:nvPr/>
            </p:nvCxnSpPr>
            <p:spPr>
              <a:xfrm rot="16200000" flipH="1">
                <a:off x="7571" y="7151"/>
                <a:ext cx="2777" cy="1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ardrop 25"/>
              <p:cNvSpPr/>
              <p:nvPr/>
            </p:nvSpPr>
            <p:spPr>
              <a:xfrm rot="8100000">
                <a:off x="8624" y="4748"/>
                <a:ext cx="659" cy="659"/>
              </a:xfrm>
              <a:prstGeom prst="teardrop">
                <a:avLst>
                  <a:gd name="adj" fmla="val 13161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/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2398" y="4419"/>
              <a:ext cx="6425" cy="6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indent="0" algn="l"/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鼓励学生自主就业，自主创业</a:t>
              </a:r>
              <a:endParaRPr lang="zh-CN" altLang="en-US" sz="20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18443" name="图片 10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023" t="20396" r="18552" b="31787"/>
          <a:stretch>
            <a:fillRect/>
          </a:stretch>
        </p:blipFill>
        <p:spPr bwMode="auto">
          <a:xfrm>
            <a:off x="38100" y="129540"/>
            <a:ext cx="399415" cy="3949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13080" y="949325"/>
            <a:ext cx="3889414" cy="466725"/>
            <a:chOff x="820" y="8702"/>
            <a:chExt cx="5774" cy="612"/>
          </a:xfrm>
        </p:grpSpPr>
        <p:sp>
          <p:nvSpPr>
            <p:cNvPr id="5" name="Rectangle 32"/>
            <p:cNvSpPr/>
            <p:nvPr/>
          </p:nvSpPr>
          <p:spPr>
            <a:xfrm>
              <a:off x="820" y="8702"/>
              <a:ext cx="360" cy="6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81" y="8703"/>
              <a:ext cx="5413" cy="6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就业工作原则</a:t>
              </a:r>
              <a:endParaRPr lang="en-US" altLang="zh-CN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5643880"/>
            <a:ext cx="12246610" cy="1214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5170805" y="2444750"/>
            <a:ext cx="4798695" cy="518160"/>
            <a:chOff x="6925" y="1953"/>
            <a:chExt cx="7557" cy="816"/>
          </a:xfrm>
        </p:grpSpPr>
        <p:grpSp>
          <p:nvGrpSpPr>
            <p:cNvPr id="67" name="Group 9"/>
            <p:cNvGrpSpPr/>
            <p:nvPr/>
          </p:nvGrpSpPr>
          <p:grpSpPr>
            <a:xfrm rot="0">
              <a:off x="6925" y="1970"/>
              <a:ext cx="799" cy="799"/>
              <a:chOff x="756065" y="1613335"/>
              <a:chExt cx="630946" cy="630946"/>
            </a:xfrm>
          </p:grpSpPr>
          <p:sp>
            <p:nvSpPr>
              <p:cNvPr id="68" name="Oval 7"/>
              <p:cNvSpPr/>
              <p:nvPr/>
            </p:nvSpPr>
            <p:spPr>
              <a:xfrm>
                <a:off x="756065" y="1613335"/>
                <a:ext cx="630946" cy="63094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69" name="Freeform 26"/>
              <p:cNvSpPr/>
              <p:nvPr/>
            </p:nvSpPr>
            <p:spPr bwMode="auto">
              <a:xfrm>
                <a:off x="928174" y="1791560"/>
                <a:ext cx="273668" cy="28382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dirty="0"/>
              </a:p>
            </p:txBody>
          </p:sp>
        </p:grpSp>
        <p:sp>
          <p:nvSpPr>
            <p:cNvPr id="70" name="文本框 69"/>
            <p:cNvSpPr txBox="1"/>
            <p:nvPr/>
          </p:nvSpPr>
          <p:spPr>
            <a:xfrm>
              <a:off x="8296" y="1953"/>
              <a:ext cx="6186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《</a:t>
              </a:r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毕业设计环节</a:t>
              </a:r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》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170805" y="3598545"/>
            <a:ext cx="4798695" cy="518160"/>
            <a:chOff x="6925" y="1953"/>
            <a:chExt cx="7557" cy="816"/>
          </a:xfrm>
        </p:grpSpPr>
        <p:grpSp>
          <p:nvGrpSpPr>
            <p:cNvPr id="72" name="Group 9"/>
            <p:cNvGrpSpPr/>
            <p:nvPr/>
          </p:nvGrpSpPr>
          <p:grpSpPr>
            <a:xfrm rot="0">
              <a:off x="6925" y="1970"/>
              <a:ext cx="799" cy="799"/>
              <a:chOff x="756065" y="1613335"/>
              <a:chExt cx="630946" cy="630946"/>
            </a:xfrm>
          </p:grpSpPr>
          <p:sp>
            <p:nvSpPr>
              <p:cNvPr id="73" name="Oval 7"/>
              <p:cNvSpPr/>
              <p:nvPr/>
            </p:nvSpPr>
            <p:spPr>
              <a:xfrm>
                <a:off x="756065" y="1613335"/>
                <a:ext cx="630946" cy="63094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74" name="Freeform 26"/>
              <p:cNvSpPr/>
              <p:nvPr/>
            </p:nvSpPr>
            <p:spPr bwMode="auto">
              <a:xfrm>
                <a:off x="928174" y="1791560"/>
                <a:ext cx="273668" cy="283820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dirty="0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8296" y="1953"/>
              <a:ext cx="6186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《</a:t>
              </a:r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岗前综合培训环节</a:t>
              </a:r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》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118506" y="1211696"/>
            <a:ext cx="5739588" cy="533073"/>
            <a:chOff x="805" y="8683"/>
            <a:chExt cx="5804" cy="699"/>
          </a:xfrm>
        </p:grpSpPr>
        <p:sp>
          <p:nvSpPr>
            <p:cNvPr id="77" name="Rectangle 32"/>
            <p:cNvSpPr/>
            <p:nvPr/>
          </p:nvSpPr>
          <p:spPr>
            <a:xfrm>
              <a:off x="805" y="8703"/>
              <a:ext cx="401" cy="6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1196" y="8683"/>
              <a:ext cx="5413" cy="679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课程设置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2" name="Group 30"/>
          <p:cNvGrpSpPr/>
          <p:nvPr/>
        </p:nvGrpSpPr>
        <p:grpSpPr>
          <a:xfrm>
            <a:off x="476250" y="1189355"/>
            <a:ext cx="4281170" cy="3598545"/>
            <a:chOff x="152400" y="438150"/>
            <a:chExt cx="6307824" cy="5228470"/>
          </a:xfrm>
        </p:grpSpPr>
        <p:pic>
          <p:nvPicPr>
            <p:cNvPr id="83" name="Picture 5" descr="imac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38150"/>
              <a:ext cx="6307824" cy="5228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4" name="Rectangle 32"/>
            <p:cNvSpPr/>
            <p:nvPr/>
          </p:nvSpPr>
          <p:spPr>
            <a:xfrm>
              <a:off x="381000" y="666750"/>
              <a:ext cx="5867400" cy="3505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1090930" y="2322830"/>
            <a:ext cx="30626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黑体" panose="02010609060101010101" charset="-122"/>
                <a:ea typeface="黑体" panose="02010609060101010101" charset="-122"/>
              </a:rPr>
              <a:t>2+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教学模式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5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6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7" name="图片 1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IMG_4182"/>
          <p:cNvPicPr>
            <a:picLocks noChangeAspect="1"/>
          </p:cNvPicPr>
          <p:nvPr/>
        </p:nvPicPr>
        <p:blipFill>
          <a:blip r:embed="rId1"/>
          <a:srcRect b="9281"/>
          <a:stretch>
            <a:fillRect/>
          </a:stretch>
        </p:blipFill>
        <p:spPr>
          <a:xfrm>
            <a:off x="6029325" y="2223770"/>
            <a:ext cx="5511800" cy="35566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20700" y="1129664"/>
            <a:ext cx="6908800" cy="485775"/>
            <a:chOff x="7708" y="2055"/>
            <a:chExt cx="10880" cy="765"/>
          </a:xfrm>
        </p:grpSpPr>
        <p:grpSp>
          <p:nvGrpSpPr>
            <p:cNvPr id="9" name="Group 84"/>
            <p:cNvGrpSpPr/>
            <p:nvPr/>
          </p:nvGrpSpPr>
          <p:grpSpPr>
            <a:xfrm rot="0">
              <a:off x="7708" y="2055"/>
              <a:ext cx="928" cy="765"/>
              <a:chOff x="3324648" y="2573075"/>
              <a:chExt cx="636196" cy="53013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324648" y="2573075"/>
                <a:ext cx="636196" cy="5301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0" name="Freeform 23"/>
              <p:cNvSpPr>
                <a:spLocks noEditPoints="1"/>
              </p:cNvSpPr>
              <p:nvPr/>
            </p:nvSpPr>
            <p:spPr bwMode="auto">
              <a:xfrm>
                <a:off x="3477620" y="2660940"/>
                <a:ext cx="389082" cy="322810"/>
              </a:xfrm>
              <a:custGeom>
                <a:avLst/>
                <a:gdLst/>
                <a:ahLst/>
                <a:cxnLst>
                  <a:cxn ang="0">
                    <a:pos x="312" y="110"/>
                  </a:cxn>
                  <a:cxn ang="0">
                    <a:pos x="323" y="138"/>
                  </a:cxn>
                  <a:cxn ang="0">
                    <a:pos x="350" y="127"/>
                  </a:cxn>
                  <a:cxn ang="0">
                    <a:pos x="339" y="100"/>
                  </a:cxn>
                  <a:cxn ang="0">
                    <a:pos x="25" y="100"/>
                  </a:cxn>
                  <a:cxn ang="0">
                    <a:pos x="15" y="127"/>
                  </a:cxn>
                  <a:cxn ang="0">
                    <a:pos x="42" y="138"/>
                  </a:cxn>
                  <a:cxn ang="0">
                    <a:pos x="53" y="110"/>
                  </a:cxn>
                  <a:cxn ang="0">
                    <a:pos x="270" y="60"/>
                  </a:cxn>
                  <a:cxn ang="0">
                    <a:pos x="248" y="69"/>
                  </a:cxn>
                  <a:cxn ang="0">
                    <a:pos x="239" y="91"/>
                  </a:cxn>
                  <a:cxn ang="0">
                    <a:pos x="252" y="116"/>
                  </a:cxn>
                  <a:cxn ang="0">
                    <a:pos x="276" y="121"/>
                  </a:cxn>
                  <a:cxn ang="0">
                    <a:pos x="297" y="103"/>
                  </a:cxn>
                  <a:cxn ang="0">
                    <a:pos x="297" y="80"/>
                  </a:cxn>
                  <a:cxn ang="0">
                    <a:pos x="276" y="62"/>
                  </a:cxn>
                  <a:cxn ang="0">
                    <a:pos x="330" y="183"/>
                  </a:cxn>
                  <a:cxn ang="0">
                    <a:pos x="321" y="152"/>
                  </a:cxn>
                  <a:cxn ang="0">
                    <a:pos x="350" y="158"/>
                  </a:cxn>
                  <a:cxn ang="0">
                    <a:pos x="364" y="185"/>
                  </a:cxn>
                  <a:cxn ang="0">
                    <a:pos x="83" y="63"/>
                  </a:cxn>
                  <a:cxn ang="0">
                    <a:pos x="65" y="85"/>
                  </a:cxn>
                  <a:cxn ang="0">
                    <a:pos x="71" y="109"/>
                  </a:cxn>
                  <a:cxn ang="0">
                    <a:pos x="96" y="121"/>
                  </a:cxn>
                  <a:cxn ang="0">
                    <a:pos x="118" y="112"/>
                  </a:cxn>
                  <a:cxn ang="0">
                    <a:pos x="127" y="91"/>
                  </a:cxn>
                  <a:cxn ang="0">
                    <a:pos x="112" y="65"/>
                  </a:cxn>
                  <a:cxn ang="0">
                    <a:pos x="35" y="150"/>
                  </a:cxn>
                  <a:cxn ang="0">
                    <a:pos x="36" y="176"/>
                  </a:cxn>
                  <a:cxn ang="0">
                    <a:pos x="0" y="185"/>
                  </a:cxn>
                  <a:cxn ang="0">
                    <a:pos x="15" y="158"/>
                  </a:cxn>
                  <a:cxn ang="0">
                    <a:pos x="183" y="0"/>
                  </a:cxn>
                  <a:cxn ang="0">
                    <a:pos x="151" y="13"/>
                  </a:cxn>
                  <a:cxn ang="0">
                    <a:pos x="138" y="45"/>
                  </a:cxn>
                  <a:cxn ang="0">
                    <a:pos x="158" y="81"/>
                  </a:cxn>
                  <a:cxn ang="0">
                    <a:pos x="192" y="89"/>
                  </a:cxn>
                  <a:cxn ang="0">
                    <a:pos x="225" y="62"/>
                  </a:cxn>
                  <a:cxn ang="0">
                    <a:pos x="225" y="27"/>
                  </a:cxn>
                  <a:cxn ang="0">
                    <a:pos x="192" y="0"/>
                  </a:cxn>
                  <a:cxn ang="0">
                    <a:pos x="265" y="174"/>
                  </a:cxn>
                  <a:cxn ang="0">
                    <a:pos x="256" y="136"/>
                  </a:cxn>
                  <a:cxn ang="0">
                    <a:pos x="279" y="136"/>
                  </a:cxn>
                  <a:cxn ang="0">
                    <a:pos x="316" y="165"/>
                  </a:cxn>
                  <a:cxn ang="0">
                    <a:pos x="100" y="272"/>
                  </a:cxn>
                  <a:cxn ang="0">
                    <a:pos x="51" y="165"/>
                  </a:cxn>
                  <a:cxn ang="0">
                    <a:pos x="85" y="136"/>
                  </a:cxn>
                  <a:cxn ang="0">
                    <a:pos x="109" y="136"/>
                  </a:cxn>
                  <a:cxn ang="0">
                    <a:pos x="100" y="174"/>
                  </a:cxn>
                  <a:cxn ang="0">
                    <a:pos x="252" y="159"/>
                  </a:cxn>
                  <a:cxn ang="0">
                    <a:pos x="210" y="109"/>
                  </a:cxn>
                  <a:cxn ang="0">
                    <a:pos x="154" y="109"/>
                  </a:cxn>
                  <a:cxn ang="0">
                    <a:pos x="112" y="159"/>
                  </a:cxn>
                </a:cxnLst>
                <a:rect l="0" t="0" r="r" b="b"/>
                <a:pathLst>
                  <a:path w="364" h="301">
                    <a:moveTo>
                      <a:pt x="332" y="98"/>
                    </a:moveTo>
                    <a:lnTo>
                      <a:pt x="332" y="98"/>
                    </a:lnTo>
                    <a:lnTo>
                      <a:pt x="323" y="100"/>
                    </a:lnTo>
                    <a:lnTo>
                      <a:pt x="317" y="105"/>
                    </a:lnTo>
                    <a:lnTo>
                      <a:pt x="312" y="110"/>
                    </a:lnTo>
                    <a:lnTo>
                      <a:pt x="310" y="120"/>
                    </a:lnTo>
                    <a:lnTo>
                      <a:pt x="310" y="120"/>
                    </a:lnTo>
                    <a:lnTo>
                      <a:pt x="312" y="127"/>
                    </a:lnTo>
                    <a:lnTo>
                      <a:pt x="317" y="134"/>
                    </a:lnTo>
                    <a:lnTo>
                      <a:pt x="323" y="138"/>
                    </a:lnTo>
                    <a:lnTo>
                      <a:pt x="332" y="139"/>
                    </a:lnTo>
                    <a:lnTo>
                      <a:pt x="332" y="139"/>
                    </a:lnTo>
                    <a:lnTo>
                      <a:pt x="339" y="138"/>
                    </a:lnTo>
                    <a:lnTo>
                      <a:pt x="346" y="134"/>
                    </a:lnTo>
                    <a:lnTo>
                      <a:pt x="350" y="127"/>
                    </a:lnTo>
                    <a:lnTo>
                      <a:pt x="352" y="120"/>
                    </a:lnTo>
                    <a:lnTo>
                      <a:pt x="352" y="120"/>
                    </a:lnTo>
                    <a:lnTo>
                      <a:pt x="350" y="110"/>
                    </a:lnTo>
                    <a:lnTo>
                      <a:pt x="346" y="105"/>
                    </a:lnTo>
                    <a:lnTo>
                      <a:pt x="339" y="100"/>
                    </a:lnTo>
                    <a:lnTo>
                      <a:pt x="332" y="98"/>
                    </a:lnTo>
                    <a:lnTo>
                      <a:pt x="332" y="98"/>
                    </a:lnTo>
                    <a:close/>
                    <a:moveTo>
                      <a:pt x="35" y="98"/>
                    </a:moveTo>
                    <a:lnTo>
                      <a:pt x="35" y="98"/>
                    </a:lnTo>
                    <a:lnTo>
                      <a:pt x="25" y="100"/>
                    </a:lnTo>
                    <a:lnTo>
                      <a:pt x="20" y="105"/>
                    </a:lnTo>
                    <a:lnTo>
                      <a:pt x="15" y="110"/>
                    </a:lnTo>
                    <a:lnTo>
                      <a:pt x="13" y="120"/>
                    </a:lnTo>
                    <a:lnTo>
                      <a:pt x="13" y="120"/>
                    </a:lnTo>
                    <a:lnTo>
                      <a:pt x="15" y="127"/>
                    </a:lnTo>
                    <a:lnTo>
                      <a:pt x="20" y="134"/>
                    </a:lnTo>
                    <a:lnTo>
                      <a:pt x="25" y="138"/>
                    </a:lnTo>
                    <a:lnTo>
                      <a:pt x="35" y="139"/>
                    </a:lnTo>
                    <a:lnTo>
                      <a:pt x="35" y="139"/>
                    </a:lnTo>
                    <a:lnTo>
                      <a:pt x="42" y="138"/>
                    </a:lnTo>
                    <a:lnTo>
                      <a:pt x="49" y="134"/>
                    </a:lnTo>
                    <a:lnTo>
                      <a:pt x="53" y="127"/>
                    </a:lnTo>
                    <a:lnTo>
                      <a:pt x="54" y="120"/>
                    </a:lnTo>
                    <a:lnTo>
                      <a:pt x="54" y="120"/>
                    </a:lnTo>
                    <a:lnTo>
                      <a:pt x="53" y="110"/>
                    </a:lnTo>
                    <a:lnTo>
                      <a:pt x="49" y="105"/>
                    </a:lnTo>
                    <a:lnTo>
                      <a:pt x="42" y="100"/>
                    </a:lnTo>
                    <a:lnTo>
                      <a:pt x="35" y="98"/>
                    </a:lnTo>
                    <a:lnTo>
                      <a:pt x="35" y="98"/>
                    </a:lnTo>
                    <a:close/>
                    <a:moveTo>
                      <a:pt x="270" y="60"/>
                    </a:moveTo>
                    <a:lnTo>
                      <a:pt x="270" y="60"/>
                    </a:lnTo>
                    <a:lnTo>
                      <a:pt x="263" y="62"/>
                    </a:lnTo>
                    <a:lnTo>
                      <a:pt x="258" y="63"/>
                    </a:lnTo>
                    <a:lnTo>
                      <a:pt x="252" y="65"/>
                    </a:lnTo>
                    <a:lnTo>
                      <a:pt x="248" y="69"/>
                    </a:lnTo>
                    <a:lnTo>
                      <a:pt x="245" y="74"/>
                    </a:lnTo>
                    <a:lnTo>
                      <a:pt x="241" y="80"/>
                    </a:lnTo>
                    <a:lnTo>
                      <a:pt x="239" y="85"/>
                    </a:lnTo>
                    <a:lnTo>
                      <a:pt x="239" y="91"/>
                    </a:lnTo>
                    <a:lnTo>
                      <a:pt x="239" y="91"/>
                    </a:lnTo>
                    <a:lnTo>
                      <a:pt x="239" y="98"/>
                    </a:lnTo>
                    <a:lnTo>
                      <a:pt x="241" y="103"/>
                    </a:lnTo>
                    <a:lnTo>
                      <a:pt x="245" y="109"/>
                    </a:lnTo>
                    <a:lnTo>
                      <a:pt x="248" y="112"/>
                    </a:lnTo>
                    <a:lnTo>
                      <a:pt x="252" y="116"/>
                    </a:lnTo>
                    <a:lnTo>
                      <a:pt x="258" y="120"/>
                    </a:lnTo>
                    <a:lnTo>
                      <a:pt x="263" y="121"/>
                    </a:lnTo>
                    <a:lnTo>
                      <a:pt x="270" y="121"/>
                    </a:lnTo>
                    <a:lnTo>
                      <a:pt x="270" y="121"/>
                    </a:lnTo>
                    <a:lnTo>
                      <a:pt x="276" y="121"/>
                    </a:lnTo>
                    <a:lnTo>
                      <a:pt x="281" y="120"/>
                    </a:lnTo>
                    <a:lnTo>
                      <a:pt x="287" y="116"/>
                    </a:lnTo>
                    <a:lnTo>
                      <a:pt x="292" y="112"/>
                    </a:lnTo>
                    <a:lnTo>
                      <a:pt x="296" y="109"/>
                    </a:lnTo>
                    <a:lnTo>
                      <a:pt x="297" y="103"/>
                    </a:lnTo>
                    <a:lnTo>
                      <a:pt x="299" y="98"/>
                    </a:lnTo>
                    <a:lnTo>
                      <a:pt x="301" y="91"/>
                    </a:lnTo>
                    <a:lnTo>
                      <a:pt x="301" y="91"/>
                    </a:lnTo>
                    <a:lnTo>
                      <a:pt x="299" y="85"/>
                    </a:lnTo>
                    <a:lnTo>
                      <a:pt x="297" y="80"/>
                    </a:lnTo>
                    <a:lnTo>
                      <a:pt x="296" y="74"/>
                    </a:lnTo>
                    <a:lnTo>
                      <a:pt x="292" y="69"/>
                    </a:lnTo>
                    <a:lnTo>
                      <a:pt x="287" y="65"/>
                    </a:lnTo>
                    <a:lnTo>
                      <a:pt x="281" y="63"/>
                    </a:lnTo>
                    <a:lnTo>
                      <a:pt x="276" y="62"/>
                    </a:lnTo>
                    <a:lnTo>
                      <a:pt x="270" y="60"/>
                    </a:lnTo>
                    <a:lnTo>
                      <a:pt x="270" y="60"/>
                    </a:lnTo>
                    <a:close/>
                    <a:moveTo>
                      <a:pt x="364" y="248"/>
                    </a:moveTo>
                    <a:lnTo>
                      <a:pt x="330" y="248"/>
                    </a:lnTo>
                    <a:lnTo>
                      <a:pt x="330" y="183"/>
                    </a:lnTo>
                    <a:lnTo>
                      <a:pt x="330" y="183"/>
                    </a:lnTo>
                    <a:lnTo>
                      <a:pt x="330" y="176"/>
                    </a:lnTo>
                    <a:lnTo>
                      <a:pt x="328" y="167"/>
                    </a:lnTo>
                    <a:lnTo>
                      <a:pt x="321" y="152"/>
                    </a:lnTo>
                    <a:lnTo>
                      <a:pt x="321" y="152"/>
                    </a:lnTo>
                    <a:lnTo>
                      <a:pt x="332" y="150"/>
                    </a:lnTo>
                    <a:lnTo>
                      <a:pt x="332" y="150"/>
                    </a:lnTo>
                    <a:lnTo>
                      <a:pt x="337" y="152"/>
                    </a:lnTo>
                    <a:lnTo>
                      <a:pt x="345" y="154"/>
                    </a:lnTo>
                    <a:lnTo>
                      <a:pt x="350" y="158"/>
                    </a:lnTo>
                    <a:lnTo>
                      <a:pt x="355" y="161"/>
                    </a:lnTo>
                    <a:lnTo>
                      <a:pt x="359" y="167"/>
                    </a:lnTo>
                    <a:lnTo>
                      <a:pt x="363" y="172"/>
                    </a:lnTo>
                    <a:lnTo>
                      <a:pt x="364" y="178"/>
                    </a:lnTo>
                    <a:lnTo>
                      <a:pt x="364" y="185"/>
                    </a:lnTo>
                    <a:lnTo>
                      <a:pt x="364" y="248"/>
                    </a:lnTo>
                    <a:close/>
                    <a:moveTo>
                      <a:pt x="96" y="60"/>
                    </a:moveTo>
                    <a:lnTo>
                      <a:pt x="96" y="60"/>
                    </a:lnTo>
                    <a:lnTo>
                      <a:pt x="89" y="62"/>
                    </a:lnTo>
                    <a:lnTo>
                      <a:pt x="83" y="63"/>
                    </a:lnTo>
                    <a:lnTo>
                      <a:pt x="78" y="65"/>
                    </a:lnTo>
                    <a:lnTo>
                      <a:pt x="74" y="69"/>
                    </a:lnTo>
                    <a:lnTo>
                      <a:pt x="71" y="74"/>
                    </a:lnTo>
                    <a:lnTo>
                      <a:pt x="67" y="80"/>
                    </a:lnTo>
                    <a:lnTo>
                      <a:pt x="65" y="85"/>
                    </a:lnTo>
                    <a:lnTo>
                      <a:pt x="65" y="91"/>
                    </a:lnTo>
                    <a:lnTo>
                      <a:pt x="65" y="91"/>
                    </a:lnTo>
                    <a:lnTo>
                      <a:pt x="65" y="98"/>
                    </a:lnTo>
                    <a:lnTo>
                      <a:pt x="67" y="103"/>
                    </a:lnTo>
                    <a:lnTo>
                      <a:pt x="71" y="109"/>
                    </a:lnTo>
                    <a:lnTo>
                      <a:pt x="74" y="112"/>
                    </a:lnTo>
                    <a:lnTo>
                      <a:pt x="78" y="116"/>
                    </a:lnTo>
                    <a:lnTo>
                      <a:pt x="83" y="120"/>
                    </a:lnTo>
                    <a:lnTo>
                      <a:pt x="89" y="121"/>
                    </a:lnTo>
                    <a:lnTo>
                      <a:pt x="96" y="121"/>
                    </a:lnTo>
                    <a:lnTo>
                      <a:pt x="96" y="121"/>
                    </a:lnTo>
                    <a:lnTo>
                      <a:pt x="102" y="121"/>
                    </a:lnTo>
                    <a:lnTo>
                      <a:pt x="107" y="120"/>
                    </a:lnTo>
                    <a:lnTo>
                      <a:pt x="112" y="116"/>
                    </a:lnTo>
                    <a:lnTo>
                      <a:pt x="118" y="112"/>
                    </a:lnTo>
                    <a:lnTo>
                      <a:pt x="122" y="109"/>
                    </a:lnTo>
                    <a:lnTo>
                      <a:pt x="123" y="103"/>
                    </a:lnTo>
                    <a:lnTo>
                      <a:pt x="125" y="9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125" y="85"/>
                    </a:lnTo>
                    <a:lnTo>
                      <a:pt x="123" y="80"/>
                    </a:lnTo>
                    <a:lnTo>
                      <a:pt x="122" y="74"/>
                    </a:lnTo>
                    <a:lnTo>
                      <a:pt x="118" y="69"/>
                    </a:lnTo>
                    <a:lnTo>
                      <a:pt x="112" y="65"/>
                    </a:lnTo>
                    <a:lnTo>
                      <a:pt x="107" y="63"/>
                    </a:lnTo>
                    <a:lnTo>
                      <a:pt x="102" y="62"/>
                    </a:lnTo>
                    <a:lnTo>
                      <a:pt x="96" y="60"/>
                    </a:lnTo>
                    <a:lnTo>
                      <a:pt x="96" y="60"/>
                    </a:lnTo>
                    <a:close/>
                    <a:moveTo>
                      <a:pt x="35" y="150"/>
                    </a:moveTo>
                    <a:lnTo>
                      <a:pt x="35" y="150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38" y="167"/>
                    </a:lnTo>
                    <a:lnTo>
                      <a:pt x="36" y="176"/>
                    </a:lnTo>
                    <a:lnTo>
                      <a:pt x="35" y="183"/>
                    </a:lnTo>
                    <a:lnTo>
                      <a:pt x="35" y="248"/>
                    </a:lnTo>
                    <a:lnTo>
                      <a:pt x="0" y="24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78"/>
                    </a:lnTo>
                    <a:lnTo>
                      <a:pt x="2" y="172"/>
                    </a:lnTo>
                    <a:lnTo>
                      <a:pt x="6" y="167"/>
                    </a:lnTo>
                    <a:lnTo>
                      <a:pt x="9" y="161"/>
                    </a:lnTo>
                    <a:lnTo>
                      <a:pt x="15" y="158"/>
                    </a:lnTo>
                    <a:lnTo>
                      <a:pt x="20" y="154"/>
                    </a:lnTo>
                    <a:lnTo>
                      <a:pt x="27" y="152"/>
                    </a:lnTo>
                    <a:lnTo>
                      <a:pt x="35" y="150"/>
                    </a:lnTo>
                    <a:lnTo>
                      <a:pt x="35" y="150"/>
                    </a:lnTo>
                    <a:close/>
                    <a:moveTo>
                      <a:pt x="183" y="0"/>
                    </a:moveTo>
                    <a:lnTo>
                      <a:pt x="183" y="0"/>
                    </a:lnTo>
                    <a:lnTo>
                      <a:pt x="174" y="0"/>
                    </a:lnTo>
                    <a:lnTo>
                      <a:pt x="165" y="4"/>
                    </a:lnTo>
                    <a:lnTo>
                      <a:pt x="158" y="7"/>
                    </a:lnTo>
                    <a:lnTo>
                      <a:pt x="151" y="13"/>
                    </a:lnTo>
                    <a:lnTo>
                      <a:pt x="145" y="20"/>
                    </a:lnTo>
                    <a:lnTo>
                      <a:pt x="141" y="27"/>
                    </a:lnTo>
                    <a:lnTo>
                      <a:pt x="138" y="36"/>
                    </a:lnTo>
                    <a:lnTo>
                      <a:pt x="138" y="45"/>
                    </a:lnTo>
                    <a:lnTo>
                      <a:pt x="138" y="45"/>
                    </a:lnTo>
                    <a:lnTo>
                      <a:pt x="138" y="54"/>
                    </a:lnTo>
                    <a:lnTo>
                      <a:pt x="141" y="62"/>
                    </a:lnTo>
                    <a:lnTo>
                      <a:pt x="145" y="71"/>
                    </a:lnTo>
                    <a:lnTo>
                      <a:pt x="151" y="76"/>
                    </a:lnTo>
                    <a:lnTo>
                      <a:pt x="158" y="81"/>
                    </a:lnTo>
                    <a:lnTo>
                      <a:pt x="165" y="87"/>
                    </a:lnTo>
                    <a:lnTo>
                      <a:pt x="174" y="89"/>
                    </a:lnTo>
                    <a:lnTo>
                      <a:pt x="183" y="91"/>
                    </a:lnTo>
                    <a:lnTo>
                      <a:pt x="183" y="91"/>
                    </a:lnTo>
                    <a:lnTo>
                      <a:pt x="192" y="89"/>
                    </a:lnTo>
                    <a:lnTo>
                      <a:pt x="200" y="87"/>
                    </a:lnTo>
                    <a:lnTo>
                      <a:pt x="209" y="81"/>
                    </a:lnTo>
                    <a:lnTo>
                      <a:pt x="214" y="76"/>
                    </a:lnTo>
                    <a:lnTo>
                      <a:pt x="219" y="71"/>
                    </a:lnTo>
                    <a:lnTo>
                      <a:pt x="225" y="62"/>
                    </a:lnTo>
                    <a:lnTo>
                      <a:pt x="227" y="54"/>
                    </a:lnTo>
                    <a:lnTo>
                      <a:pt x="229" y="45"/>
                    </a:lnTo>
                    <a:lnTo>
                      <a:pt x="229" y="45"/>
                    </a:lnTo>
                    <a:lnTo>
                      <a:pt x="227" y="36"/>
                    </a:lnTo>
                    <a:lnTo>
                      <a:pt x="225" y="27"/>
                    </a:lnTo>
                    <a:lnTo>
                      <a:pt x="219" y="20"/>
                    </a:lnTo>
                    <a:lnTo>
                      <a:pt x="214" y="13"/>
                    </a:lnTo>
                    <a:lnTo>
                      <a:pt x="209" y="7"/>
                    </a:lnTo>
                    <a:lnTo>
                      <a:pt x="200" y="4"/>
                    </a:lnTo>
                    <a:lnTo>
                      <a:pt x="192" y="0"/>
                    </a:lnTo>
                    <a:lnTo>
                      <a:pt x="183" y="0"/>
                    </a:lnTo>
                    <a:lnTo>
                      <a:pt x="183" y="0"/>
                    </a:lnTo>
                    <a:close/>
                    <a:moveTo>
                      <a:pt x="319" y="272"/>
                    </a:moveTo>
                    <a:lnTo>
                      <a:pt x="265" y="272"/>
                    </a:lnTo>
                    <a:lnTo>
                      <a:pt x="265" y="174"/>
                    </a:lnTo>
                    <a:lnTo>
                      <a:pt x="265" y="174"/>
                    </a:lnTo>
                    <a:lnTo>
                      <a:pt x="265" y="163"/>
                    </a:lnTo>
                    <a:lnTo>
                      <a:pt x="263" y="154"/>
                    </a:lnTo>
                    <a:lnTo>
                      <a:pt x="259" y="145"/>
                    </a:lnTo>
                    <a:lnTo>
                      <a:pt x="256" y="136"/>
                    </a:lnTo>
                    <a:lnTo>
                      <a:pt x="256" y="136"/>
                    </a:lnTo>
                    <a:lnTo>
                      <a:pt x="263" y="134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9" y="136"/>
                    </a:lnTo>
                    <a:lnTo>
                      <a:pt x="288" y="138"/>
                    </a:lnTo>
                    <a:lnTo>
                      <a:pt x="297" y="143"/>
                    </a:lnTo>
                    <a:lnTo>
                      <a:pt x="305" y="149"/>
                    </a:lnTo>
                    <a:lnTo>
                      <a:pt x="310" y="156"/>
                    </a:lnTo>
                    <a:lnTo>
                      <a:pt x="316" y="165"/>
                    </a:lnTo>
                    <a:lnTo>
                      <a:pt x="317" y="174"/>
                    </a:lnTo>
                    <a:lnTo>
                      <a:pt x="319" y="183"/>
                    </a:lnTo>
                    <a:lnTo>
                      <a:pt x="319" y="272"/>
                    </a:lnTo>
                    <a:close/>
                    <a:moveTo>
                      <a:pt x="100" y="174"/>
                    </a:moveTo>
                    <a:lnTo>
                      <a:pt x="100" y="272"/>
                    </a:lnTo>
                    <a:lnTo>
                      <a:pt x="45" y="272"/>
                    </a:lnTo>
                    <a:lnTo>
                      <a:pt x="45" y="183"/>
                    </a:lnTo>
                    <a:lnTo>
                      <a:pt x="45" y="183"/>
                    </a:lnTo>
                    <a:lnTo>
                      <a:pt x="47" y="174"/>
                    </a:lnTo>
                    <a:lnTo>
                      <a:pt x="51" y="165"/>
                    </a:lnTo>
                    <a:lnTo>
                      <a:pt x="54" y="156"/>
                    </a:lnTo>
                    <a:lnTo>
                      <a:pt x="60" y="149"/>
                    </a:lnTo>
                    <a:lnTo>
                      <a:pt x="67" y="143"/>
                    </a:lnTo>
                    <a:lnTo>
                      <a:pt x="76" y="138"/>
                    </a:lnTo>
                    <a:lnTo>
                      <a:pt x="85" y="136"/>
                    </a:lnTo>
                    <a:lnTo>
                      <a:pt x="96" y="134"/>
                    </a:lnTo>
                    <a:lnTo>
                      <a:pt x="96" y="134"/>
                    </a:lnTo>
                    <a:lnTo>
                      <a:pt x="103" y="134"/>
                    </a:lnTo>
                    <a:lnTo>
                      <a:pt x="109" y="136"/>
                    </a:lnTo>
                    <a:lnTo>
                      <a:pt x="109" y="136"/>
                    </a:lnTo>
                    <a:lnTo>
                      <a:pt x="105" y="145"/>
                    </a:lnTo>
                    <a:lnTo>
                      <a:pt x="102" y="154"/>
                    </a:lnTo>
                    <a:lnTo>
                      <a:pt x="100" y="163"/>
                    </a:lnTo>
                    <a:lnTo>
                      <a:pt x="100" y="174"/>
                    </a:lnTo>
                    <a:lnTo>
                      <a:pt x="100" y="174"/>
                    </a:lnTo>
                    <a:close/>
                    <a:moveTo>
                      <a:pt x="111" y="301"/>
                    </a:moveTo>
                    <a:lnTo>
                      <a:pt x="254" y="301"/>
                    </a:lnTo>
                    <a:lnTo>
                      <a:pt x="254" y="174"/>
                    </a:lnTo>
                    <a:lnTo>
                      <a:pt x="254" y="174"/>
                    </a:lnTo>
                    <a:lnTo>
                      <a:pt x="252" y="159"/>
                    </a:lnTo>
                    <a:lnTo>
                      <a:pt x="248" y="145"/>
                    </a:lnTo>
                    <a:lnTo>
                      <a:pt x="241" y="134"/>
                    </a:lnTo>
                    <a:lnTo>
                      <a:pt x="232" y="123"/>
                    </a:lnTo>
                    <a:lnTo>
                      <a:pt x="223" y="114"/>
                    </a:lnTo>
                    <a:lnTo>
                      <a:pt x="210" y="109"/>
                    </a:lnTo>
                    <a:lnTo>
                      <a:pt x="198" y="103"/>
                    </a:lnTo>
                    <a:lnTo>
                      <a:pt x="183" y="101"/>
                    </a:lnTo>
                    <a:lnTo>
                      <a:pt x="183" y="101"/>
                    </a:lnTo>
                    <a:lnTo>
                      <a:pt x="169" y="103"/>
                    </a:lnTo>
                    <a:lnTo>
                      <a:pt x="154" y="109"/>
                    </a:lnTo>
                    <a:lnTo>
                      <a:pt x="143" y="114"/>
                    </a:lnTo>
                    <a:lnTo>
                      <a:pt x="132" y="123"/>
                    </a:lnTo>
                    <a:lnTo>
                      <a:pt x="123" y="134"/>
                    </a:lnTo>
                    <a:lnTo>
                      <a:pt x="116" y="145"/>
                    </a:lnTo>
                    <a:lnTo>
                      <a:pt x="112" y="159"/>
                    </a:lnTo>
                    <a:lnTo>
                      <a:pt x="111" y="174"/>
                    </a:lnTo>
                    <a:lnTo>
                      <a:pt x="111" y="30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8636" y="2055"/>
              <a:ext cx="9952" cy="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加强与用人单位联系，积累资源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2" name="组合 1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3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6" name="图片 1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 descr="DSC_0104"/>
          <p:cNvPicPr>
            <a:picLocks noChangeAspect="1"/>
          </p:cNvPicPr>
          <p:nvPr/>
        </p:nvPicPr>
        <p:blipFill>
          <a:blip r:embed="rId3"/>
          <a:srcRect l="5282" t="5527" r="3964" b="3165"/>
          <a:stretch>
            <a:fillRect/>
          </a:stretch>
        </p:blipFill>
        <p:spPr>
          <a:xfrm>
            <a:off x="520700" y="2220595"/>
            <a:ext cx="5248275" cy="3535045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13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0" y="2222500"/>
            <a:ext cx="5036400" cy="3359562"/>
          </a:xfrm>
          <a:prstGeom prst="rect">
            <a:avLst/>
          </a:prstGeom>
        </p:spPr>
      </p:pic>
      <p:pic>
        <p:nvPicPr>
          <p:cNvPr id="4" name="图片 3" descr="IMG_1361"/>
          <p:cNvPicPr>
            <a:picLocks noChangeAspect="1"/>
          </p:cNvPicPr>
          <p:nvPr/>
        </p:nvPicPr>
        <p:blipFill>
          <a:blip r:embed="rId2"/>
          <a:srcRect b="3508"/>
          <a:stretch>
            <a:fillRect/>
          </a:stretch>
        </p:blipFill>
        <p:spPr>
          <a:xfrm>
            <a:off x="6388100" y="2241550"/>
            <a:ext cx="5087620" cy="337121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0700" y="1129664"/>
            <a:ext cx="6908800" cy="485775"/>
            <a:chOff x="7708" y="2055"/>
            <a:chExt cx="10880" cy="765"/>
          </a:xfrm>
        </p:grpSpPr>
        <p:grpSp>
          <p:nvGrpSpPr>
            <p:cNvPr id="16" name="Group 84"/>
            <p:cNvGrpSpPr/>
            <p:nvPr/>
          </p:nvGrpSpPr>
          <p:grpSpPr>
            <a:xfrm rot="0">
              <a:off x="7708" y="2055"/>
              <a:ext cx="928" cy="765"/>
              <a:chOff x="3324648" y="2573075"/>
              <a:chExt cx="636196" cy="530137"/>
            </a:xfrm>
          </p:grpSpPr>
          <p:sp>
            <p:nvSpPr>
              <p:cNvPr id="17" name="Rectangle 22"/>
              <p:cNvSpPr/>
              <p:nvPr/>
            </p:nvSpPr>
            <p:spPr>
              <a:xfrm>
                <a:off x="3324648" y="2573075"/>
                <a:ext cx="636196" cy="5301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8" name="Freeform 23"/>
              <p:cNvSpPr>
                <a:spLocks noEditPoints="1"/>
              </p:cNvSpPr>
              <p:nvPr/>
            </p:nvSpPr>
            <p:spPr bwMode="auto">
              <a:xfrm>
                <a:off x="3477620" y="2660940"/>
                <a:ext cx="389082" cy="322810"/>
              </a:xfrm>
              <a:custGeom>
                <a:avLst/>
                <a:gdLst/>
                <a:ahLst/>
                <a:cxnLst>
                  <a:cxn ang="0">
                    <a:pos x="312" y="110"/>
                  </a:cxn>
                  <a:cxn ang="0">
                    <a:pos x="323" y="138"/>
                  </a:cxn>
                  <a:cxn ang="0">
                    <a:pos x="350" y="127"/>
                  </a:cxn>
                  <a:cxn ang="0">
                    <a:pos x="339" y="100"/>
                  </a:cxn>
                  <a:cxn ang="0">
                    <a:pos x="25" y="100"/>
                  </a:cxn>
                  <a:cxn ang="0">
                    <a:pos x="15" y="127"/>
                  </a:cxn>
                  <a:cxn ang="0">
                    <a:pos x="42" y="138"/>
                  </a:cxn>
                  <a:cxn ang="0">
                    <a:pos x="53" y="110"/>
                  </a:cxn>
                  <a:cxn ang="0">
                    <a:pos x="270" y="60"/>
                  </a:cxn>
                  <a:cxn ang="0">
                    <a:pos x="248" y="69"/>
                  </a:cxn>
                  <a:cxn ang="0">
                    <a:pos x="239" y="91"/>
                  </a:cxn>
                  <a:cxn ang="0">
                    <a:pos x="252" y="116"/>
                  </a:cxn>
                  <a:cxn ang="0">
                    <a:pos x="276" y="121"/>
                  </a:cxn>
                  <a:cxn ang="0">
                    <a:pos x="297" y="103"/>
                  </a:cxn>
                  <a:cxn ang="0">
                    <a:pos x="297" y="80"/>
                  </a:cxn>
                  <a:cxn ang="0">
                    <a:pos x="276" y="62"/>
                  </a:cxn>
                  <a:cxn ang="0">
                    <a:pos x="330" y="183"/>
                  </a:cxn>
                  <a:cxn ang="0">
                    <a:pos x="321" y="152"/>
                  </a:cxn>
                  <a:cxn ang="0">
                    <a:pos x="350" y="158"/>
                  </a:cxn>
                  <a:cxn ang="0">
                    <a:pos x="364" y="185"/>
                  </a:cxn>
                  <a:cxn ang="0">
                    <a:pos x="83" y="63"/>
                  </a:cxn>
                  <a:cxn ang="0">
                    <a:pos x="65" y="85"/>
                  </a:cxn>
                  <a:cxn ang="0">
                    <a:pos x="71" y="109"/>
                  </a:cxn>
                  <a:cxn ang="0">
                    <a:pos x="96" y="121"/>
                  </a:cxn>
                  <a:cxn ang="0">
                    <a:pos x="118" y="112"/>
                  </a:cxn>
                  <a:cxn ang="0">
                    <a:pos x="127" y="91"/>
                  </a:cxn>
                  <a:cxn ang="0">
                    <a:pos x="112" y="65"/>
                  </a:cxn>
                  <a:cxn ang="0">
                    <a:pos x="35" y="150"/>
                  </a:cxn>
                  <a:cxn ang="0">
                    <a:pos x="36" y="176"/>
                  </a:cxn>
                  <a:cxn ang="0">
                    <a:pos x="0" y="185"/>
                  </a:cxn>
                  <a:cxn ang="0">
                    <a:pos x="15" y="158"/>
                  </a:cxn>
                  <a:cxn ang="0">
                    <a:pos x="183" y="0"/>
                  </a:cxn>
                  <a:cxn ang="0">
                    <a:pos x="151" y="13"/>
                  </a:cxn>
                  <a:cxn ang="0">
                    <a:pos x="138" y="45"/>
                  </a:cxn>
                  <a:cxn ang="0">
                    <a:pos x="158" y="81"/>
                  </a:cxn>
                  <a:cxn ang="0">
                    <a:pos x="192" y="89"/>
                  </a:cxn>
                  <a:cxn ang="0">
                    <a:pos x="225" y="62"/>
                  </a:cxn>
                  <a:cxn ang="0">
                    <a:pos x="225" y="27"/>
                  </a:cxn>
                  <a:cxn ang="0">
                    <a:pos x="192" y="0"/>
                  </a:cxn>
                  <a:cxn ang="0">
                    <a:pos x="265" y="174"/>
                  </a:cxn>
                  <a:cxn ang="0">
                    <a:pos x="256" y="136"/>
                  </a:cxn>
                  <a:cxn ang="0">
                    <a:pos x="279" y="136"/>
                  </a:cxn>
                  <a:cxn ang="0">
                    <a:pos x="316" y="165"/>
                  </a:cxn>
                  <a:cxn ang="0">
                    <a:pos x="100" y="272"/>
                  </a:cxn>
                  <a:cxn ang="0">
                    <a:pos x="51" y="165"/>
                  </a:cxn>
                  <a:cxn ang="0">
                    <a:pos x="85" y="136"/>
                  </a:cxn>
                  <a:cxn ang="0">
                    <a:pos x="109" y="136"/>
                  </a:cxn>
                  <a:cxn ang="0">
                    <a:pos x="100" y="174"/>
                  </a:cxn>
                  <a:cxn ang="0">
                    <a:pos x="252" y="159"/>
                  </a:cxn>
                  <a:cxn ang="0">
                    <a:pos x="210" y="109"/>
                  </a:cxn>
                  <a:cxn ang="0">
                    <a:pos x="154" y="109"/>
                  </a:cxn>
                  <a:cxn ang="0">
                    <a:pos x="112" y="159"/>
                  </a:cxn>
                </a:cxnLst>
                <a:rect l="0" t="0" r="r" b="b"/>
                <a:pathLst>
                  <a:path w="364" h="301">
                    <a:moveTo>
                      <a:pt x="332" y="98"/>
                    </a:moveTo>
                    <a:lnTo>
                      <a:pt x="332" y="98"/>
                    </a:lnTo>
                    <a:lnTo>
                      <a:pt x="323" y="100"/>
                    </a:lnTo>
                    <a:lnTo>
                      <a:pt x="317" y="105"/>
                    </a:lnTo>
                    <a:lnTo>
                      <a:pt x="312" y="110"/>
                    </a:lnTo>
                    <a:lnTo>
                      <a:pt x="310" y="120"/>
                    </a:lnTo>
                    <a:lnTo>
                      <a:pt x="310" y="120"/>
                    </a:lnTo>
                    <a:lnTo>
                      <a:pt x="312" y="127"/>
                    </a:lnTo>
                    <a:lnTo>
                      <a:pt x="317" y="134"/>
                    </a:lnTo>
                    <a:lnTo>
                      <a:pt x="323" y="138"/>
                    </a:lnTo>
                    <a:lnTo>
                      <a:pt x="332" y="139"/>
                    </a:lnTo>
                    <a:lnTo>
                      <a:pt x="332" y="139"/>
                    </a:lnTo>
                    <a:lnTo>
                      <a:pt x="339" y="138"/>
                    </a:lnTo>
                    <a:lnTo>
                      <a:pt x="346" y="134"/>
                    </a:lnTo>
                    <a:lnTo>
                      <a:pt x="350" y="127"/>
                    </a:lnTo>
                    <a:lnTo>
                      <a:pt x="352" y="120"/>
                    </a:lnTo>
                    <a:lnTo>
                      <a:pt x="352" y="120"/>
                    </a:lnTo>
                    <a:lnTo>
                      <a:pt x="350" y="110"/>
                    </a:lnTo>
                    <a:lnTo>
                      <a:pt x="346" y="105"/>
                    </a:lnTo>
                    <a:lnTo>
                      <a:pt x="339" y="100"/>
                    </a:lnTo>
                    <a:lnTo>
                      <a:pt x="332" y="98"/>
                    </a:lnTo>
                    <a:lnTo>
                      <a:pt x="332" y="98"/>
                    </a:lnTo>
                    <a:close/>
                    <a:moveTo>
                      <a:pt x="35" y="98"/>
                    </a:moveTo>
                    <a:lnTo>
                      <a:pt x="35" y="98"/>
                    </a:lnTo>
                    <a:lnTo>
                      <a:pt x="25" y="100"/>
                    </a:lnTo>
                    <a:lnTo>
                      <a:pt x="20" y="105"/>
                    </a:lnTo>
                    <a:lnTo>
                      <a:pt x="15" y="110"/>
                    </a:lnTo>
                    <a:lnTo>
                      <a:pt x="13" y="120"/>
                    </a:lnTo>
                    <a:lnTo>
                      <a:pt x="13" y="120"/>
                    </a:lnTo>
                    <a:lnTo>
                      <a:pt x="15" y="127"/>
                    </a:lnTo>
                    <a:lnTo>
                      <a:pt x="20" y="134"/>
                    </a:lnTo>
                    <a:lnTo>
                      <a:pt x="25" y="138"/>
                    </a:lnTo>
                    <a:lnTo>
                      <a:pt x="35" y="139"/>
                    </a:lnTo>
                    <a:lnTo>
                      <a:pt x="35" y="139"/>
                    </a:lnTo>
                    <a:lnTo>
                      <a:pt x="42" y="138"/>
                    </a:lnTo>
                    <a:lnTo>
                      <a:pt x="49" y="134"/>
                    </a:lnTo>
                    <a:lnTo>
                      <a:pt x="53" y="127"/>
                    </a:lnTo>
                    <a:lnTo>
                      <a:pt x="54" y="120"/>
                    </a:lnTo>
                    <a:lnTo>
                      <a:pt x="54" y="120"/>
                    </a:lnTo>
                    <a:lnTo>
                      <a:pt x="53" y="110"/>
                    </a:lnTo>
                    <a:lnTo>
                      <a:pt x="49" y="105"/>
                    </a:lnTo>
                    <a:lnTo>
                      <a:pt x="42" y="100"/>
                    </a:lnTo>
                    <a:lnTo>
                      <a:pt x="35" y="98"/>
                    </a:lnTo>
                    <a:lnTo>
                      <a:pt x="35" y="98"/>
                    </a:lnTo>
                    <a:close/>
                    <a:moveTo>
                      <a:pt x="270" y="60"/>
                    </a:moveTo>
                    <a:lnTo>
                      <a:pt x="270" y="60"/>
                    </a:lnTo>
                    <a:lnTo>
                      <a:pt x="263" y="62"/>
                    </a:lnTo>
                    <a:lnTo>
                      <a:pt x="258" y="63"/>
                    </a:lnTo>
                    <a:lnTo>
                      <a:pt x="252" y="65"/>
                    </a:lnTo>
                    <a:lnTo>
                      <a:pt x="248" y="69"/>
                    </a:lnTo>
                    <a:lnTo>
                      <a:pt x="245" y="74"/>
                    </a:lnTo>
                    <a:lnTo>
                      <a:pt x="241" y="80"/>
                    </a:lnTo>
                    <a:lnTo>
                      <a:pt x="239" y="85"/>
                    </a:lnTo>
                    <a:lnTo>
                      <a:pt x="239" y="91"/>
                    </a:lnTo>
                    <a:lnTo>
                      <a:pt x="239" y="91"/>
                    </a:lnTo>
                    <a:lnTo>
                      <a:pt x="239" y="98"/>
                    </a:lnTo>
                    <a:lnTo>
                      <a:pt x="241" y="103"/>
                    </a:lnTo>
                    <a:lnTo>
                      <a:pt x="245" y="109"/>
                    </a:lnTo>
                    <a:lnTo>
                      <a:pt x="248" y="112"/>
                    </a:lnTo>
                    <a:lnTo>
                      <a:pt x="252" y="116"/>
                    </a:lnTo>
                    <a:lnTo>
                      <a:pt x="258" y="120"/>
                    </a:lnTo>
                    <a:lnTo>
                      <a:pt x="263" y="121"/>
                    </a:lnTo>
                    <a:lnTo>
                      <a:pt x="270" y="121"/>
                    </a:lnTo>
                    <a:lnTo>
                      <a:pt x="270" y="121"/>
                    </a:lnTo>
                    <a:lnTo>
                      <a:pt x="276" y="121"/>
                    </a:lnTo>
                    <a:lnTo>
                      <a:pt x="281" y="120"/>
                    </a:lnTo>
                    <a:lnTo>
                      <a:pt x="287" y="116"/>
                    </a:lnTo>
                    <a:lnTo>
                      <a:pt x="292" y="112"/>
                    </a:lnTo>
                    <a:lnTo>
                      <a:pt x="296" y="109"/>
                    </a:lnTo>
                    <a:lnTo>
                      <a:pt x="297" y="103"/>
                    </a:lnTo>
                    <a:lnTo>
                      <a:pt x="299" y="98"/>
                    </a:lnTo>
                    <a:lnTo>
                      <a:pt x="301" y="91"/>
                    </a:lnTo>
                    <a:lnTo>
                      <a:pt x="301" y="91"/>
                    </a:lnTo>
                    <a:lnTo>
                      <a:pt x="299" y="85"/>
                    </a:lnTo>
                    <a:lnTo>
                      <a:pt x="297" y="80"/>
                    </a:lnTo>
                    <a:lnTo>
                      <a:pt x="296" y="74"/>
                    </a:lnTo>
                    <a:lnTo>
                      <a:pt x="292" y="69"/>
                    </a:lnTo>
                    <a:lnTo>
                      <a:pt x="287" y="65"/>
                    </a:lnTo>
                    <a:lnTo>
                      <a:pt x="281" y="63"/>
                    </a:lnTo>
                    <a:lnTo>
                      <a:pt x="276" y="62"/>
                    </a:lnTo>
                    <a:lnTo>
                      <a:pt x="270" y="60"/>
                    </a:lnTo>
                    <a:lnTo>
                      <a:pt x="270" y="60"/>
                    </a:lnTo>
                    <a:close/>
                    <a:moveTo>
                      <a:pt x="364" y="248"/>
                    </a:moveTo>
                    <a:lnTo>
                      <a:pt x="330" y="248"/>
                    </a:lnTo>
                    <a:lnTo>
                      <a:pt x="330" y="183"/>
                    </a:lnTo>
                    <a:lnTo>
                      <a:pt x="330" y="183"/>
                    </a:lnTo>
                    <a:lnTo>
                      <a:pt x="330" y="176"/>
                    </a:lnTo>
                    <a:lnTo>
                      <a:pt x="328" y="167"/>
                    </a:lnTo>
                    <a:lnTo>
                      <a:pt x="321" y="152"/>
                    </a:lnTo>
                    <a:lnTo>
                      <a:pt x="321" y="152"/>
                    </a:lnTo>
                    <a:lnTo>
                      <a:pt x="332" y="150"/>
                    </a:lnTo>
                    <a:lnTo>
                      <a:pt x="332" y="150"/>
                    </a:lnTo>
                    <a:lnTo>
                      <a:pt x="337" y="152"/>
                    </a:lnTo>
                    <a:lnTo>
                      <a:pt x="345" y="154"/>
                    </a:lnTo>
                    <a:lnTo>
                      <a:pt x="350" y="158"/>
                    </a:lnTo>
                    <a:lnTo>
                      <a:pt x="355" y="161"/>
                    </a:lnTo>
                    <a:lnTo>
                      <a:pt x="359" y="167"/>
                    </a:lnTo>
                    <a:lnTo>
                      <a:pt x="363" y="172"/>
                    </a:lnTo>
                    <a:lnTo>
                      <a:pt x="364" y="178"/>
                    </a:lnTo>
                    <a:lnTo>
                      <a:pt x="364" y="185"/>
                    </a:lnTo>
                    <a:lnTo>
                      <a:pt x="364" y="248"/>
                    </a:lnTo>
                    <a:close/>
                    <a:moveTo>
                      <a:pt x="96" y="60"/>
                    </a:moveTo>
                    <a:lnTo>
                      <a:pt x="96" y="60"/>
                    </a:lnTo>
                    <a:lnTo>
                      <a:pt x="89" y="62"/>
                    </a:lnTo>
                    <a:lnTo>
                      <a:pt x="83" y="63"/>
                    </a:lnTo>
                    <a:lnTo>
                      <a:pt x="78" y="65"/>
                    </a:lnTo>
                    <a:lnTo>
                      <a:pt x="74" y="69"/>
                    </a:lnTo>
                    <a:lnTo>
                      <a:pt x="71" y="74"/>
                    </a:lnTo>
                    <a:lnTo>
                      <a:pt x="67" y="80"/>
                    </a:lnTo>
                    <a:lnTo>
                      <a:pt x="65" y="85"/>
                    </a:lnTo>
                    <a:lnTo>
                      <a:pt x="65" y="91"/>
                    </a:lnTo>
                    <a:lnTo>
                      <a:pt x="65" y="91"/>
                    </a:lnTo>
                    <a:lnTo>
                      <a:pt x="65" y="98"/>
                    </a:lnTo>
                    <a:lnTo>
                      <a:pt x="67" y="103"/>
                    </a:lnTo>
                    <a:lnTo>
                      <a:pt x="71" y="109"/>
                    </a:lnTo>
                    <a:lnTo>
                      <a:pt x="74" y="112"/>
                    </a:lnTo>
                    <a:lnTo>
                      <a:pt x="78" y="116"/>
                    </a:lnTo>
                    <a:lnTo>
                      <a:pt x="83" y="120"/>
                    </a:lnTo>
                    <a:lnTo>
                      <a:pt x="89" y="121"/>
                    </a:lnTo>
                    <a:lnTo>
                      <a:pt x="96" y="121"/>
                    </a:lnTo>
                    <a:lnTo>
                      <a:pt x="96" y="121"/>
                    </a:lnTo>
                    <a:lnTo>
                      <a:pt x="102" y="121"/>
                    </a:lnTo>
                    <a:lnTo>
                      <a:pt x="107" y="120"/>
                    </a:lnTo>
                    <a:lnTo>
                      <a:pt x="112" y="116"/>
                    </a:lnTo>
                    <a:lnTo>
                      <a:pt x="118" y="112"/>
                    </a:lnTo>
                    <a:lnTo>
                      <a:pt x="122" y="109"/>
                    </a:lnTo>
                    <a:lnTo>
                      <a:pt x="123" y="103"/>
                    </a:lnTo>
                    <a:lnTo>
                      <a:pt x="125" y="9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125" y="85"/>
                    </a:lnTo>
                    <a:lnTo>
                      <a:pt x="123" y="80"/>
                    </a:lnTo>
                    <a:lnTo>
                      <a:pt x="122" y="74"/>
                    </a:lnTo>
                    <a:lnTo>
                      <a:pt x="118" y="69"/>
                    </a:lnTo>
                    <a:lnTo>
                      <a:pt x="112" y="65"/>
                    </a:lnTo>
                    <a:lnTo>
                      <a:pt x="107" y="63"/>
                    </a:lnTo>
                    <a:lnTo>
                      <a:pt x="102" y="62"/>
                    </a:lnTo>
                    <a:lnTo>
                      <a:pt x="96" y="60"/>
                    </a:lnTo>
                    <a:lnTo>
                      <a:pt x="96" y="60"/>
                    </a:lnTo>
                    <a:close/>
                    <a:moveTo>
                      <a:pt x="35" y="150"/>
                    </a:moveTo>
                    <a:lnTo>
                      <a:pt x="35" y="150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38" y="167"/>
                    </a:lnTo>
                    <a:lnTo>
                      <a:pt x="36" y="176"/>
                    </a:lnTo>
                    <a:lnTo>
                      <a:pt x="35" y="183"/>
                    </a:lnTo>
                    <a:lnTo>
                      <a:pt x="35" y="248"/>
                    </a:lnTo>
                    <a:lnTo>
                      <a:pt x="0" y="24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78"/>
                    </a:lnTo>
                    <a:lnTo>
                      <a:pt x="2" y="172"/>
                    </a:lnTo>
                    <a:lnTo>
                      <a:pt x="6" y="167"/>
                    </a:lnTo>
                    <a:lnTo>
                      <a:pt x="9" y="161"/>
                    </a:lnTo>
                    <a:lnTo>
                      <a:pt x="15" y="158"/>
                    </a:lnTo>
                    <a:lnTo>
                      <a:pt x="20" y="154"/>
                    </a:lnTo>
                    <a:lnTo>
                      <a:pt x="27" y="152"/>
                    </a:lnTo>
                    <a:lnTo>
                      <a:pt x="35" y="150"/>
                    </a:lnTo>
                    <a:lnTo>
                      <a:pt x="35" y="150"/>
                    </a:lnTo>
                    <a:close/>
                    <a:moveTo>
                      <a:pt x="183" y="0"/>
                    </a:moveTo>
                    <a:lnTo>
                      <a:pt x="183" y="0"/>
                    </a:lnTo>
                    <a:lnTo>
                      <a:pt x="174" y="0"/>
                    </a:lnTo>
                    <a:lnTo>
                      <a:pt x="165" y="4"/>
                    </a:lnTo>
                    <a:lnTo>
                      <a:pt x="158" y="7"/>
                    </a:lnTo>
                    <a:lnTo>
                      <a:pt x="151" y="13"/>
                    </a:lnTo>
                    <a:lnTo>
                      <a:pt x="145" y="20"/>
                    </a:lnTo>
                    <a:lnTo>
                      <a:pt x="141" y="27"/>
                    </a:lnTo>
                    <a:lnTo>
                      <a:pt x="138" y="36"/>
                    </a:lnTo>
                    <a:lnTo>
                      <a:pt x="138" y="45"/>
                    </a:lnTo>
                    <a:lnTo>
                      <a:pt x="138" y="45"/>
                    </a:lnTo>
                    <a:lnTo>
                      <a:pt x="138" y="54"/>
                    </a:lnTo>
                    <a:lnTo>
                      <a:pt x="141" y="62"/>
                    </a:lnTo>
                    <a:lnTo>
                      <a:pt x="145" y="71"/>
                    </a:lnTo>
                    <a:lnTo>
                      <a:pt x="151" y="76"/>
                    </a:lnTo>
                    <a:lnTo>
                      <a:pt x="158" y="81"/>
                    </a:lnTo>
                    <a:lnTo>
                      <a:pt x="165" y="87"/>
                    </a:lnTo>
                    <a:lnTo>
                      <a:pt x="174" y="89"/>
                    </a:lnTo>
                    <a:lnTo>
                      <a:pt x="183" y="91"/>
                    </a:lnTo>
                    <a:lnTo>
                      <a:pt x="183" y="91"/>
                    </a:lnTo>
                    <a:lnTo>
                      <a:pt x="192" y="89"/>
                    </a:lnTo>
                    <a:lnTo>
                      <a:pt x="200" y="87"/>
                    </a:lnTo>
                    <a:lnTo>
                      <a:pt x="209" y="81"/>
                    </a:lnTo>
                    <a:lnTo>
                      <a:pt x="214" y="76"/>
                    </a:lnTo>
                    <a:lnTo>
                      <a:pt x="219" y="71"/>
                    </a:lnTo>
                    <a:lnTo>
                      <a:pt x="225" y="62"/>
                    </a:lnTo>
                    <a:lnTo>
                      <a:pt x="227" y="54"/>
                    </a:lnTo>
                    <a:lnTo>
                      <a:pt x="229" y="45"/>
                    </a:lnTo>
                    <a:lnTo>
                      <a:pt x="229" y="45"/>
                    </a:lnTo>
                    <a:lnTo>
                      <a:pt x="227" y="36"/>
                    </a:lnTo>
                    <a:lnTo>
                      <a:pt x="225" y="27"/>
                    </a:lnTo>
                    <a:lnTo>
                      <a:pt x="219" y="20"/>
                    </a:lnTo>
                    <a:lnTo>
                      <a:pt x="214" y="13"/>
                    </a:lnTo>
                    <a:lnTo>
                      <a:pt x="209" y="7"/>
                    </a:lnTo>
                    <a:lnTo>
                      <a:pt x="200" y="4"/>
                    </a:lnTo>
                    <a:lnTo>
                      <a:pt x="192" y="0"/>
                    </a:lnTo>
                    <a:lnTo>
                      <a:pt x="183" y="0"/>
                    </a:lnTo>
                    <a:lnTo>
                      <a:pt x="183" y="0"/>
                    </a:lnTo>
                    <a:close/>
                    <a:moveTo>
                      <a:pt x="319" y="272"/>
                    </a:moveTo>
                    <a:lnTo>
                      <a:pt x="265" y="272"/>
                    </a:lnTo>
                    <a:lnTo>
                      <a:pt x="265" y="174"/>
                    </a:lnTo>
                    <a:lnTo>
                      <a:pt x="265" y="174"/>
                    </a:lnTo>
                    <a:lnTo>
                      <a:pt x="265" y="163"/>
                    </a:lnTo>
                    <a:lnTo>
                      <a:pt x="263" y="154"/>
                    </a:lnTo>
                    <a:lnTo>
                      <a:pt x="259" y="145"/>
                    </a:lnTo>
                    <a:lnTo>
                      <a:pt x="256" y="136"/>
                    </a:lnTo>
                    <a:lnTo>
                      <a:pt x="256" y="136"/>
                    </a:lnTo>
                    <a:lnTo>
                      <a:pt x="263" y="134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9" y="136"/>
                    </a:lnTo>
                    <a:lnTo>
                      <a:pt x="288" y="138"/>
                    </a:lnTo>
                    <a:lnTo>
                      <a:pt x="297" y="143"/>
                    </a:lnTo>
                    <a:lnTo>
                      <a:pt x="305" y="149"/>
                    </a:lnTo>
                    <a:lnTo>
                      <a:pt x="310" y="156"/>
                    </a:lnTo>
                    <a:lnTo>
                      <a:pt x="316" y="165"/>
                    </a:lnTo>
                    <a:lnTo>
                      <a:pt x="317" y="174"/>
                    </a:lnTo>
                    <a:lnTo>
                      <a:pt x="319" y="183"/>
                    </a:lnTo>
                    <a:lnTo>
                      <a:pt x="319" y="272"/>
                    </a:lnTo>
                    <a:close/>
                    <a:moveTo>
                      <a:pt x="100" y="174"/>
                    </a:moveTo>
                    <a:lnTo>
                      <a:pt x="100" y="272"/>
                    </a:lnTo>
                    <a:lnTo>
                      <a:pt x="45" y="272"/>
                    </a:lnTo>
                    <a:lnTo>
                      <a:pt x="45" y="183"/>
                    </a:lnTo>
                    <a:lnTo>
                      <a:pt x="45" y="183"/>
                    </a:lnTo>
                    <a:lnTo>
                      <a:pt x="47" y="174"/>
                    </a:lnTo>
                    <a:lnTo>
                      <a:pt x="51" y="165"/>
                    </a:lnTo>
                    <a:lnTo>
                      <a:pt x="54" y="156"/>
                    </a:lnTo>
                    <a:lnTo>
                      <a:pt x="60" y="149"/>
                    </a:lnTo>
                    <a:lnTo>
                      <a:pt x="67" y="143"/>
                    </a:lnTo>
                    <a:lnTo>
                      <a:pt x="76" y="138"/>
                    </a:lnTo>
                    <a:lnTo>
                      <a:pt x="85" y="136"/>
                    </a:lnTo>
                    <a:lnTo>
                      <a:pt x="96" y="134"/>
                    </a:lnTo>
                    <a:lnTo>
                      <a:pt x="96" y="134"/>
                    </a:lnTo>
                    <a:lnTo>
                      <a:pt x="103" y="134"/>
                    </a:lnTo>
                    <a:lnTo>
                      <a:pt x="109" y="136"/>
                    </a:lnTo>
                    <a:lnTo>
                      <a:pt x="109" y="136"/>
                    </a:lnTo>
                    <a:lnTo>
                      <a:pt x="105" y="145"/>
                    </a:lnTo>
                    <a:lnTo>
                      <a:pt x="102" y="154"/>
                    </a:lnTo>
                    <a:lnTo>
                      <a:pt x="100" y="163"/>
                    </a:lnTo>
                    <a:lnTo>
                      <a:pt x="100" y="174"/>
                    </a:lnTo>
                    <a:lnTo>
                      <a:pt x="100" y="174"/>
                    </a:lnTo>
                    <a:close/>
                    <a:moveTo>
                      <a:pt x="111" y="301"/>
                    </a:moveTo>
                    <a:lnTo>
                      <a:pt x="254" y="301"/>
                    </a:lnTo>
                    <a:lnTo>
                      <a:pt x="254" y="174"/>
                    </a:lnTo>
                    <a:lnTo>
                      <a:pt x="254" y="174"/>
                    </a:lnTo>
                    <a:lnTo>
                      <a:pt x="252" y="159"/>
                    </a:lnTo>
                    <a:lnTo>
                      <a:pt x="248" y="145"/>
                    </a:lnTo>
                    <a:lnTo>
                      <a:pt x="241" y="134"/>
                    </a:lnTo>
                    <a:lnTo>
                      <a:pt x="232" y="123"/>
                    </a:lnTo>
                    <a:lnTo>
                      <a:pt x="223" y="114"/>
                    </a:lnTo>
                    <a:lnTo>
                      <a:pt x="210" y="109"/>
                    </a:lnTo>
                    <a:lnTo>
                      <a:pt x="198" y="103"/>
                    </a:lnTo>
                    <a:lnTo>
                      <a:pt x="183" y="101"/>
                    </a:lnTo>
                    <a:lnTo>
                      <a:pt x="183" y="101"/>
                    </a:lnTo>
                    <a:lnTo>
                      <a:pt x="169" y="103"/>
                    </a:lnTo>
                    <a:lnTo>
                      <a:pt x="154" y="109"/>
                    </a:lnTo>
                    <a:lnTo>
                      <a:pt x="143" y="114"/>
                    </a:lnTo>
                    <a:lnTo>
                      <a:pt x="132" y="123"/>
                    </a:lnTo>
                    <a:lnTo>
                      <a:pt x="123" y="134"/>
                    </a:lnTo>
                    <a:lnTo>
                      <a:pt x="116" y="145"/>
                    </a:lnTo>
                    <a:lnTo>
                      <a:pt x="112" y="159"/>
                    </a:lnTo>
                    <a:lnTo>
                      <a:pt x="111" y="174"/>
                    </a:lnTo>
                    <a:lnTo>
                      <a:pt x="111" y="30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8636" y="2055"/>
              <a:ext cx="9952" cy="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p>
              <a:pPr lvl="1" algn="l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召开企业见面会，搭建就业平台</a:t>
              </a:r>
              <a:endParaRPr lang="en-US" altLang="zh-CN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5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6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8" name="图片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" y="99038"/>
            <a:ext cx="3751543" cy="476229"/>
            <a:chOff x="0" y="156"/>
            <a:chExt cx="5908" cy="75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156"/>
              <a:ext cx="5908" cy="750"/>
              <a:chOff x="0" y="156"/>
              <a:chExt cx="5908" cy="750"/>
            </a:xfrm>
          </p:grpSpPr>
          <p:sp>
            <p:nvSpPr>
              <p:cNvPr id="5" name="Rectangle 18"/>
              <p:cNvSpPr/>
              <p:nvPr/>
            </p:nvSpPr>
            <p:spPr>
              <a:xfrm>
                <a:off x="0" y="156"/>
                <a:ext cx="750" cy="7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5" dirty="0"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6" name="Rectangle 6"/>
              <p:cNvSpPr/>
              <p:nvPr/>
            </p:nvSpPr>
            <p:spPr>
              <a:xfrm>
                <a:off x="751" y="202"/>
                <a:ext cx="5157" cy="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en-US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2016</a:t>
                </a:r>
                <a:r>
                  <a:rPr lang="zh-CN" altLang="id-ID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Open Sans" pitchFamily="34" charset="0"/>
                  </a:rPr>
                  <a:t>届建筑系就业工作汇报</a:t>
                </a:r>
                <a:endParaRPr lang="zh-CN" altLang="id-ID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en Sans" pitchFamily="34" charset="0"/>
                </a:endParaRPr>
              </a:p>
            </p:txBody>
          </p:sp>
        </p:grpSp>
        <p:pic>
          <p:nvPicPr>
            <p:cNvPr id="8" name="图片 10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23" t="20396" r="18552" b="31787"/>
            <a:stretch>
              <a:fillRect/>
            </a:stretch>
          </p:blipFill>
          <p:spPr bwMode="auto">
            <a:xfrm>
              <a:off x="60" y="204"/>
              <a:ext cx="629" cy="62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8683" name="对象 22"/>
          <p:cNvGraphicFramePr>
            <a:graphicFrameLocks noChangeAspect="1"/>
          </p:cNvGraphicFramePr>
          <p:nvPr/>
        </p:nvGraphicFramePr>
        <p:xfrm>
          <a:off x="513080" y="882015"/>
          <a:ext cx="6202045" cy="543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7412990" imgH="6490335" progId="AcroExch.Document.11">
                  <p:embed/>
                </p:oleObj>
              </mc:Choice>
              <mc:Fallback>
                <p:oleObj name="" r:id="rId2" imgW="7412990" imgH="6490335" progId="AcroExch.Document.11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3080" y="882015"/>
                        <a:ext cx="6202045" cy="54305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7051040" y="1647825"/>
            <a:ext cx="3977640" cy="365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l"/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共邀请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企业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近</a:t>
            </a: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68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家，提供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岗位</a:t>
            </a: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436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个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20" name="折角形 19"/>
          <p:cNvSpPr/>
          <p:nvPr/>
        </p:nvSpPr>
        <p:spPr>
          <a:xfrm>
            <a:off x="6941820" y="1440815"/>
            <a:ext cx="3962400" cy="779780"/>
          </a:xfrm>
          <a:prstGeom prst="foldedCorne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2016530112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820" y="2681605"/>
            <a:ext cx="4086860" cy="3065145"/>
          </a:xfrm>
          <a:prstGeom prst="rect">
            <a:avLst/>
          </a:prstGeom>
        </p:spPr>
      </p:pic>
    </p:spTree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WPS 演示</Application>
  <PresentationFormat>宽屏</PresentationFormat>
  <Paragraphs>114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Open Sans</vt:lpstr>
      <vt:lpstr>黑体</vt:lpstr>
      <vt:lpstr>Calibri</vt:lpstr>
      <vt:lpstr>AMGDT</vt:lpstr>
      <vt:lpstr>Calibri Light</vt:lpstr>
      <vt:lpstr>Arial Unicode MS</vt:lpstr>
      <vt:lpstr>Open Sans Light</vt:lpstr>
      <vt:lpstr>Office 主题</vt:lpstr>
      <vt:lpstr>AcroExch.Document.11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38</cp:revision>
  <dcterms:created xsi:type="dcterms:W3CDTF">2016-12-11T14:05:00Z</dcterms:created>
  <dcterms:modified xsi:type="dcterms:W3CDTF">2016-12-12T07:11:29Z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